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5" r:id="rId1"/>
  </p:sldMasterIdLst>
  <p:sldIdLst>
    <p:sldId id="262" r:id="rId2"/>
    <p:sldId id="259" r:id="rId3"/>
    <p:sldId id="257" r:id="rId4"/>
    <p:sldId id="258" r:id="rId5"/>
    <p:sldId id="263" r:id="rId6"/>
    <p:sldId id="260" r:id="rId7"/>
    <p:sldId id="261" r:id="rId8"/>
    <p:sldId id="264" r:id="rId9"/>
    <p:sldId id="265" r:id="rId10"/>
    <p:sldId id="266" r:id="rId11"/>
    <p:sldId id="268" r:id="rId12"/>
    <p:sldId id="269" r:id="rId13"/>
    <p:sldId id="270" r:id="rId14"/>
    <p:sldId id="271" r:id="rId15"/>
    <p:sldId id="272" r:id="rId16"/>
    <p:sldId id="273" r:id="rId17"/>
    <p:sldId id="277" r:id="rId18"/>
    <p:sldId id="275" r:id="rId19"/>
    <p:sldId id="276" r:id="rId2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BEE71361-97F9-4783-ADCC-79FC4F5AEF8F}">
          <p14:sldIdLst>
            <p14:sldId id="262"/>
            <p14:sldId id="259"/>
            <p14:sldId id="257"/>
            <p14:sldId id="258"/>
            <p14:sldId id="263"/>
            <p14:sldId id="260"/>
            <p14:sldId id="261"/>
            <p14:sldId id="264"/>
            <p14:sldId id="265"/>
            <p14:sldId id="266"/>
            <p14:sldId id="268"/>
            <p14:sldId id="269"/>
            <p14:sldId id="270"/>
            <p14:sldId id="271"/>
            <p14:sldId id="272"/>
            <p14:sldId id="273"/>
          </p14:sldIdLst>
        </p14:section>
        <p14:section name="Sekcia bez názvu" id="{A8AAD3B9-31CD-44A1-870E-5E647F61DF1C}">
          <p14:sldIdLst>
            <p14:sldId id="277"/>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114" d="100"/>
          <a:sy n="114"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3/28/2020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678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086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3/28/2020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904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3/28/2020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397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3/28/2020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502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631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434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344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909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3/28/2020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9803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586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3/28/2020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432763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4" r:id="rId7"/>
    <p:sldLayoutId id="2147483735" r:id="rId8"/>
    <p:sldLayoutId id="2147483736" r:id="rId9"/>
    <p:sldLayoutId id="2147483737" r:id="rId10"/>
    <p:sldLayoutId id="214748373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k.wikipedia.org/wiki/Granit" TargetMode="External"/><Relationship Id="rId2" Type="http://schemas.openxmlformats.org/officeDocument/2006/relationships/hyperlink" Target="https://sk.wikipedia.org/wiki/V%C3%A1penec" TargetMode="External"/><Relationship Id="rId1" Type="http://schemas.openxmlformats.org/officeDocument/2006/relationships/slideLayout" Target="../slideLayouts/slideLayout4.xml"/><Relationship Id="rId5" Type="http://schemas.openxmlformats.org/officeDocument/2006/relationships/hyperlink" Target="https://sk.wikipedia.org/wiki/N%C3%ADl" TargetMode="External"/><Relationship Id="rId4" Type="http://schemas.openxmlformats.org/officeDocument/2006/relationships/hyperlink" Target="https://sk.wikipedia.org/wiki/Tehla"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sk.wikipedia.org/wiki/Egyptsk%C3%A9_pyram%C3%ADdy#cite_note-arnold-2003_186-23"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k.wikipedia.org/wiki/Asw%C3%A1n_(mesto_v_Egypte)" TargetMode="External"/><Relationship Id="rId13" Type="http://schemas.openxmlformats.org/officeDocument/2006/relationships/hyperlink" Target="https://sk.wikipedia.org/wiki/Diorit" TargetMode="External"/><Relationship Id="rId18" Type="http://schemas.openxmlformats.org/officeDocument/2006/relationships/hyperlink" Target="https://sk.wikipedia.org/wiki/Olovo" TargetMode="External"/><Relationship Id="rId3" Type="http://schemas.openxmlformats.org/officeDocument/2006/relationships/hyperlink" Target="https://sk.wikipedia.org/w/index.php?title=Ben%C3%AD_Hasan&amp;action=edit&amp;redlink=1" TargetMode="External"/><Relationship Id="rId7" Type="http://schemas.openxmlformats.org/officeDocument/2006/relationships/hyperlink" Target="https://sk.wikipedia.org/wiki/Granit" TargetMode="External"/><Relationship Id="rId12" Type="http://schemas.openxmlformats.org/officeDocument/2006/relationships/hyperlink" Target="https://sk.wikipedia.org/wiki/%C4%8Cadi%C4%8D" TargetMode="External"/><Relationship Id="rId17" Type="http://schemas.openxmlformats.org/officeDocument/2006/relationships/hyperlink" Target="https://sk.wikipedia.org/w/index.php?title=K%C3%ADrt%C3%A1s%C3%AD&amp;action=edit&amp;redlink=1" TargetMode="External"/><Relationship Id="rId2" Type="http://schemas.openxmlformats.org/officeDocument/2006/relationships/hyperlink" Target="https://sk.wikipedia.org/wiki/V%C3%A1penec" TargetMode="External"/><Relationship Id="rId16" Type="http://schemas.openxmlformats.org/officeDocument/2006/relationships/hyperlink" Target="https://sk.wikipedia.org/wiki/Pieskovec" TargetMode="External"/><Relationship Id="rId20" Type="http://schemas.openxmlformats.org/officeDocument/2006/relationships/hyperlink" Target="https://sk.wikipedia.org/wiki/%C4%8Cerven%C3%A9_more" TargetMode="External"/><Relationship Id="rId1" Type="http://schemas.openxmlformats.org/officeDocument/2006/relationships/slideLayout" Target="../slideLayouts/slideLayout4.xml"/><Relationship Id="rId6" Type="http://schemas.openxmlformats.org/officeDocument/2006/relationships/hyperlink" Target="https://sk.wikipedia.org/wiki/Tura_(Egypt)" TargetMode="External"/><Relationship Id="rId11" Type="http://schemas.openxmlformats.org/officeDocument/2006/relationships/hyperlink" Target="https://sk.wikipedia.org/w/index.php?title=Hatnub&amp;action=edit&amp;redlink=1" TargetMode="External"/><Relationship Id="rId5" Type="http://schemas.openxmlformats.org/officeDocument/2006/relationships/hyperlink" Target="https://sk.wikipedia.org/w/index.php?title=Gebel%C3%A9n&amp;action=edit&amp;redlink=1" TargetMode="External"/><Relationship Id="rId15" Type="http://schemas.openxmlformats.org/officeDocument/2006/relationships/hyperlink" Target="https://sk.wikipedia.org/w/index.php?title=Gebel_el-Ahmar&amp;action=edit&amp;redlink=1" TargetMode="External"/><Relationship Id="rId10" Type="http://schemas.openxmlformats.org/officeDocument/2006/relationships/hyperlink" Target="https://sk.wikipedia.org/wiki/Alabaster" TargetMode="External"/><Relationship Id="rId19" Type="http://schemas.openxmlformats.org/officeDocument/2006/relationships/hyperlink" Target="https://sk.wikipedia.org/wiki/Me%C4%8F" TargetMode="External"/><Relationship Id="rId4" Type="http://schemas.openxmlformats.org/officeDocument/2006/relationships/hyperlink" Target="https://sk.wikipedia.org/w/index.php?title=Nag_el-Gh%C3%A1bat&amp;action=edit&amp;redlink=1" TargetMode="External"/><Relationship Id="rId9" Type="http://schemas.openxmlformats.org/officeDocument/2006/relationships/hyperlink" Target="https://sk.wikipedia.org/wiki/Sarkof%C3%A1g" TargetMode="External"/><Relationship Id="rId14" Type="http://schemas.openxmlformats.org/officeDocument/2006/relationships/hyperlink" Target="https://sk.wikipedia.org/wiki/Kremenec_(hornin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sk.wikipedia.org/wiki/Stup%C5%88ovit%C3%A1_pyram%C3%ADda_v_Sakk%C3%A1re" TargetMode="External"/><Relationship Id="rId7" Type="http://schemas.openxmlformats.org/officeDocument/2006/relationships/hyperlink" Target="https://sk.wikipedia.org/wiki/Fara%C3%B3n" TargetMode="External"/><Relationship Id="rId2" Type="http://schemas.openxmlformats.org/officeDocument/2006/relationships/hyperlink" Target="https://sk.wikipedia.org/wiki/Dieter_Arnold" TargetMode="External"/><Relationship Id="rId1" Type="http://schemas.openxmlformats.org/officeDocument/2006/relationships/slideLayout" Target="../slideLayouts/slideLayout4.xml"/><Relationship Id="rId6" Type="http://schemas.openxmlformats.org/officeDocument/2006/relationships/hyperlink" Target="https://sk.wikipedia.org/wiki/Venisova_pyram%C3%ADda" TargetMode="External"/><Relationship Id="rId5" Type="http://schemas.openxmlformats.org/officeDocument/2006/relationships/hyperlink" Target="https://sk.wikipedia.org/wiki/Sahureho_pyram%C3%ADda" TargetMode="External"/><Relationship Id="rId4" Type="http://schemas.openxmlformats.org/officeDocument/2006/relationships/hyperlink" Target="https://sk.wikipedia.org/wiki/Chufuova_pyram%C3%ADda"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upload.wikimedia.org/wikipedia/commons/c/ca/Straight_on_ramp.jp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k.wikipedia.org/wiki/Mennofer" TargetMode="External"/><Relationship Id="rId2" Type="http://schemas.openxmlformats.org/officeDocument/2006/relationships/hyperlink" Target="https://sk.wikipedia.org/wiki/Sakk%C3%A1ra"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sk.wikipedia.org/wiki/Stup%C5%88ovit%C3%A1_pyram%C3%ADda_v_Sakk%C3%A1re" TargetMode="External"/><Relationship Id="rId4" Type="http://schemas.openxmlformats.org/officeDocument/2006/relationships/hyperlink" Target="https://sk.wikipedia.org/wiki/D%C5%BEos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k.wikipedia.org/wiki/Necerichet" TargetMode="External"/><Relationship Id="rId2" Type="http://schemas.openxmlformats.org/officeDocument/2006/relationships/hyperlink" Target="https://sk.wikipedia.org/wiki/Stup%C5%88ovit%C3%A1_pyram%C3%ADda_v_Sakk%C3%A1r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k.wikipedia.org/wiki/Preddynastick%C3%A9_obdobie_(Egypt)"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sk.wikipedia.org/wiki/Abd%C5%BEu" TargetMode="External"/><Relationship Id="rId4" Type="http://schemas.openxmlformats.org/officeDocument/2006/relationships/hyperlink" Target="https://sk.wikipedia.org/wiki/Ranodynastick%C3%A9_obdobie_(Egyp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k.wikipedia.org/wiki/Mennofer" TargetMode="Externa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hyperlink" Target="https://sk.wikipedia.org/w/index.php?title=2._dynastia_Egypta&amp;action=edit&amp;redlink=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sk.wikipedia.org/wiki/Saladin_(sult%C3%A1n)" TargetMode="External"/><Relationship Id="rId3" Type="http://schemas.openxmlformats.org/officeDocument/2006/relationships/hyperlink" Target="https://sk.wikipedia.org/wiki/N%C3%BAbia" TargetMode="External"/><Relationship Id="rId7" Type="http://schemas.openxmlformats.org/officeDocument/2006/relationships/hyperlink" Target="https://sk.wikipedia.org/w/index.php?title=Al-Az%C3%ADz_Utm%C3%A1n&amp;action=edit&amp;redlink=1" TargetMode="External"/><Relationship Id="rId2" Type="http://schemas.openxmlformats.org/officeDocument/2006/relationships/hyperlink" Target="https://sk.wikipedia.org/wiki/Nov%C3%A1_r%C3%AD%C5%A1a" TargetMode="External"/><Relationship Id="rId1" Type="http://schemas.openxmlformats.org/officeDocument/2006/relationships/slideLayout" Target="../slideLayouts/slideLayout4.xml"/><Relationship Id="rId6" Type="http://schemas.openxmlformats.org/officeDocument/2006/relationships/hyperlink" Target="https://sk.wikipedia.org/w/index.php?title=Meroe&amp;action=edit&amp;redlink=1" TargetMode="External"/><Relationship Id="rId5" Type="http://schemas.openxmlformats.org/officeDocument/2006/relationships/hyperlink" Target="https://sk.wikipedia.org/w/index.php?title=Napata&amp;action=edit&amp;redlink=1" TargetMode="External"/><Relationship Id="rId4" Type="http://schemas.openxmlformats.org/officeDocument/2006/relationships/hyperlink" Target="https://sk.wikipedia.org/wiki/Sud%C3%A1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ok 4" descr="Obrázok, na ktorom je vonkajšie, príroda, ľudia, obrovské&#10;&#10;Popis vygenerovaný s veľmi vysokou spoľahlivosťou">
            <a:extLst>
              <a:ext uri="{FF2B5EF4-FFF2-40B4-BE49-F238E27FC236}">
                <a16:creationId xmlns:a16="http://schemas.microsoft.com/office/drawing/2014/main" id="{31801F52-45CE-40AB-A4E2-BF3D93114235}"/>
              </a:ext>
            </a:extLst>
          </p:cNvPr>
          <p:cNvPicPr>
            <a:picLocks noChangeAspect="1"/>
          </p:cNvPicPr>
          <p:nvPr/>
        </p:nvPicPr>
        <p:blipFill rotWithShape="1">
          <a:blip r:embed="rId2"/>
          <a:srcRect t="8163"/>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924BDA-4BAE-4782-9CB3-DCA74C5FE40C}"/>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sk-SK" dirty="0">
                <a:solidFill>
                  <a:schemeClr val="bg1"/>
                </a:solidFill>
              </a:rPr>
              <a:t>Pyramídy  v  Afrike</a:t>
            </a:r>
          </a:p>
        </p:txBody>
      </p:sp>
      <p:sp>
        <p:nvSpPr>
          <p:cNvPr id="3" name="Podnadpis 2">
            <a:extLst>
              <a:ext uri="{FF2B5EF4-FFF2-40B4-BE49-F238E27FC236}">
                <a16:creationId xmlns:a16="http://schemas.microsoft.com/office/drawing/2014/main" id="{E396F6A8-B148-4BE0-9174-E30CF6BBBB60}"/>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sk-SK" sz="1800" b="1" dirty="0">
                <a:solidFill>
                  <a:schemeClr val="bg1"/>
                </a:solidFill>
              </a:rPr>
              <a:t>Marek  </a:t>
            </a:r>
            <a:r>
              <a:rPr lang="sk-SK" sz="1800" b="1" dirty="0" err="1">
                <a:solidFill>
                  <a:schemeClr val="bg1"/>
                </a:solidFill>
              </a:rPr>
              <a:t>majerčák</a:t>
            </a:r>
            <a:r>
              <a:rPr lang="sk-SK" sz="1800" b="1" dirty="0">
                <a:solidFill>
                  <a:schemeClr val="bg1"/>
                </a:solidFill>
              </a:rPr>
              <a:t>   5. c</a:t>
            </a:r>
          </a:p>
          <a:p>
            <a:pPr algn="ctr"/>
            <a:r>
              <a:rPr lang="sk-SK" sz="1800" b="1" dirty="0" err="1">
                <a:solidFill>
                  <a:schemeClr val="bg1"/>
                </a:solidFill>
              </a:rPr>
              <a:t>Základna</a:t>
            </a:r>
            <a:r>
              <a:rPr lang="sk-SK" sz="1800" b="1" dirty="0">
                <a:solidFill>
                  <a:schemeClr val="bg1"/>
                </a:solidFill>
              </a:rPr>
              <a:t>   škola   levočská  11</a:t>
            </a:r>
          </a:p>
        </p:txBody>
      </p:sp>
      <p:cxnSp>
        <p:nvCxnSpPr>
          <p:cNvPr id="22" name="Straight Connector 21">
            <a:extLst>
              <a:ext uri="{FF2B5EF4-FFF2-40B4-BE49-F238E27FC236}">
                <a16:creationId xmlns:a16="http://schemas.microsoft.com/office/drawing/2014/main"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90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0D0C4E-2FAB-41C5-9424-5398429428EA}"/>
              </a:ext>
            </a:extLst>
          </p:cNvPr>
          <p:cNvSpPr>
            <a:spLocks noGrp="1"/>
          </p:cNvSpPr>
          <p:nvPr>
            <p:ph type="title"/>
          </p:nvPr>
        </p:nvSpPr>
        <p:spPr/>
        <p:txBody>
          <a:bodyPr/>
          <a:lstStyle/>
          <a:p>
            <a:r>
              <a:rPr lang="sk-SK" dirty="0"/>
              <a:t>Konštrukcia č. 1</a:t>
            </a:r>
          </a:p>
        </p:txBody>
      </p:sp>
      <p:sp>
        <p:nvSpPr>
          <p:cNvPr id="3" name="Zástupný objekt pre obsah 2">
            <a:extLst>
              <a:ext uri="{FF2B5EF4-FFF2-40B4-BE49-F238E27FC236}">
                <a16:creationId xmlns:a16="http://schemas.microsoft.com/office/drawing/2014/main" id="{04B1F481-0AEA-4106-A0E1-A9581E3690A9}"/>
              </a:ext>
            </a:extLst>
          </p:cNvPr>
          <p:cNvSpPr>
            <a:spLocks noGrp="1"/>
          </p:cNvSpPr>
          <p:nvPr>
            <p:ph sz="half" idx="1"/>
          </p:nvPr>
        </p:nvSpPr>
        <p:spPr/>
        <p:txBody>
          <a:bodyPr/>
          <a:lstStyle/>
          <a:p>
            <a:pPr marL="0" indent="0">
              <a:buNone/>
            </a:pPr>
            <a:r>
              <a:rPr lang="sk-SK" dirty="0"/>
              <a:t>Hlavným konštrukčným materiálom pyramíd bol kameň, obyčajne </a:t>
            </a:r>
            <a:r>
              <a:rPr lang="sk-SK" dirty="0">
                <a:hlinkClick r:id="rId2" tooltip="Vápenec"/>
              </a:rPr>
              <a:t>vápenec</a:t>
            </a:r>
            <a:r>
              <a:rPr lang="sk-SK" dirty="0"/>
              <a:t> alebo </a:t>
            </a:r>
            <a:r>
              <a:rPr lang="sk-SK" dirty="0">
                <a:hlinkClick r:id="rId3" tooltip="Granit"/>
              </a:rPr>
              <a:t>granit</a:t>
            </a:r>
            <a:r>
              <a:rPr lang="sk-SK" dirty="0"/>
              <a:t>. Jeho pomer k ďalším materiálom, hlavne nepálenej </a:t>
            </a:r>
            <a:r>
              <a:rPr lang="sk-SK" dirty="0">
                <a:hlinkClick r:id="rId4" tooltip="Tehla"/>
              </a:rPr>
              <a:t>tehle</a:t>
            </a:r>
            <a:r>
              <a:rPr lang="sk-SK" dirty="0"/>
              <a:t>, varioval podľa celkovej kvality stavby a obdobia jej vzniku. Poloha pyramíd na západnom brehu </a:t>
            </a:r>
            <a:r>
              <a:rPr lang="sk-SK" dirty="0">
                <a:hlinkClick r:id="rId5" tooltip="Níl"/>
              </a:rPr>
              <a:t>Nílu</a:t>
            </a:r>
            <a:r>
              <a:rPr lang="sk-SK" dirty="0"/>
              <a:t> predurčovala použitú akosť kamenného materiálu, pretože ložiská kvalitného vápenca ležali na opačnom brehu a z logistického hľadiska stavbu zaťažovali. Z tohto dôvodu sa na konštrukciu jadra obyčajne používal miestny menej kvalitný kameň a z protiľahlých lomov bol dovážaný kvalitnejší vápenec len pre exponované časti stavby, najčastejšie pre vonkajší obklad.</a:t>
            </a:r>
          </a:p>
        </p:txBody>
      </p:sp>
      <p:sp>
        <p:nvSpPr>
          <p:cNvPr id="4" name="Zástupný objekt pre obsah 3">
            <a:extLst>
              <a:ext uri="{FF2B5EF4-FFF2-40B4-BE49-F238E27FC236}">
                <a16:creationId xmlns:a16="http://schemas.microsoft.com/office/drawing/2014/main" id="{5C746534-7936-48F6-9295-EDAA06DAA6B4}"/>
              </a:ext>
            </a:extLst>
          </p:cNvPr>
          <p:cNvSpPr>
            <a:spLocks noGrp="1"/>
          </p:cNvSpPr>
          <p:nvPr>
            <p:ph sz="half" idx="2"/>
          </p:nvPr>
        </p:nvSpPr>
        <p:spPr>
          <a:xfrm>
            <a:off x="6416042" y="1871139"/>
            <a:ext cx="5194769" cy="4257203"/>
          </a:xfrm>
        </p:spPr>
        <p:txBody>
          <a:bodyPr/>
          <a:lstStyle/>
          <a:p>
            <a:pPr marL="0" indent="0">
              <a:buNone/>
            </a:pPr>
            <a:r>
              <a:rPr lang="sk-SK" dirty="0"/>
              <a:t>Pyramídy 3. dynastie boli konštruované po stupňoch, ktoré sa sklonené k zvislej osi o seba opierali v vzpriamených vrstvách. Od čias faraóna 4. dynastie </a:t>
            </a:r>
            <a:r>
              <a:rPr lang="sk-SK" dirty="0" err="1"/>
              <a:t>Snofrua</a:t>
            </a:r>
            <a:r>
              <a:rPr lang="sk-SK" dirty="0"/>
              <a:t> sa jadro pravých pyramíd stavalo po horizontálnych vrstvách. Takto konštruované stupňové jadro majú aj pyramídy </a:t>
            </a:r>
            <a:r>
              <a:rPr lang="sk-SK" dirty="0" err="1"/>
              <a:t>Menkaureho</a:t>
            </a:r>
            <a:r>
              <a:rPr lang="sk-SK" dirty="0"/>
              <a:t>, </a:t>
            </a:r>
            <a:r>
              <a:rPr lang="sk-SK" dirty="0" err="1"/>
              <a:t>Veserkafa</a:t>
            </a:r>
            <a:r>
              <a:rPr lang="sk-SK" dirty="0"/>
              <a:t>, </a:t>
            </a:r>
            <a:r>
              <a:rPr lang="sk-SK" dirty="0" err="1"/>
              <a:t>Neferirkareho</a:t>
            </a:r>
            <a:r>
              <a:rPr lang="sk-SK" dirty="0"/>
              <a:t> alebo </a:t>
            </a:r>
            <a:r>
              <a:rPr lang="sk-SK" dirty="0" err="1"/>
              <a:t>Džedkareho</a:t>
            </a:r>
            <a:r>
              <a:rPr lang="sk-SK" dirty="0"/>
              <a:t>. Jadrá pyramíd zo 4. dynastie pozostávajú z hrubo otesaných kvádrov, jadrá pyramíd z 5. a 6. dynastie obsahujú neopracované balvany. Jadrá pyramíd z 12. dynastie sú z hlinených tehál. Niektoré z tejto skupiny boli spevnené kamennou výstužou – skeletom.</a:t>
            </a:r>
          </a:p>
        </p:txBody>
      </p:sp>
    </p:spTree>
    <p:extLst>
      <p:ext uri="{BB962C8B-B14F-4D97-AF65-F5344CB8AC3E}">
        <p14:creationId xmlns:p14="http://schemas.microsoft.com/office/powerpoint/2010/main" val="32432195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2AFA12-A5CB-4072-9955-CC4EE640E8F4}"/>
              </a:ext>
            </a:extLst>
          </p:cNvPr>
          <p:cNvSpPr>
            <a:spLocks noGrp="1"/>
          </p:cNvSpPr>
          <p:nvPr>
            <p:ph type="title"/>
          </p:nvPr>
        </p:nvSpPr>
        <p:spPr/>
        <p:txBody>
          <a:bodyPr/>
          <a:lstStyle/>
          <a:p>
            <a:r>
              <a:rPr lang="sk-SK" dirty="0"/>
              <a:t>Konštrukcia č .2</a:t>
            </a:r>
          </a:p>
        </p:txBody>
      </p:sp>
      <p:sp>
        <p:nvSpPr>
          <p:cNvPr id="3" name="Zástupný objekt pre obsah 2">
            <a:extLst>
              <a:ext uri="{FF2B5EF4-FFF2-40B4-BE49-F238E27FC236}">
                <a16:creationId xmlns:a16="http://schemas.microsoft.com/office/drawing/2014/main" id="{48168E62-9FFF-42D6-9452-4DC8604CCE3A}"/>
              </a:ext>
            </a:extLst>
          </p:cNvPr>
          <p:cNvSpPr>
            <a:spLocks noGrp="1"/>
          </p:cNvSpPr>
          <p:nvPr>
            <p:ph sz="half" idx="1"/>
          </p:nvPr>
        </p:nvSpPr>
        <p:spPr/>
        <p:txBody>
          <a:bodyPr>
            <a:normAutofit lnSpcReduction="10000"/>
          </a:bodyPr>
          <a:lstStyle/>
          <a:p>
            <a:pPr marL="0" indent="0">
              <a:buNone/>
            </a:pPr>
            <a:r>
              <a:rPr lang="sk-SK" dirty="0"/>
              <a:t>Obklad väčšiny pyramíd bol z kvalitného vápenca, len niektoré mali granitové obloženie: </a:t>
            </a:r>
            <a:r>
              <a:rPr lang="sk-SK" dirty="0" err="1"/>
              <a:t>Radžedefova</a:t>
            </a:r>
            <a:r>
              <a:rPr lang="sk-SK" dirty="0"/>
              <a:t> (asi celá), </a:t>
            </a:r>
            <a:r>
              <a:rPr lang="sk-SK" dirty="0" err="1"/>
              <a:t>Chafreho</a:t>
            </a:r>
            <a:r>
              <a:rPr lang="sk-SK" dirty="0"/>
              <a:t> (spodná vrstva), </a:t>
            </a:r>
            <a:r>
              <a:rPr lang="sk-SK" dirty="0" err="1"/>
              <a:t>Menkaureho</a:t>
            </a:r>
            <a:r>
              <a:rPr lang="sk-SK" dirty="0"/>
              <a:t> (spodných 16 vrstiev), </a:t>
            </a:r>
            <a:r>
              <a:rPr lang="sk-SK" dirty="0" err="1"/>
              <a:t>Šepseskafova</a:t>
            </a:r>
            <a:r>
              <a:rPr lang="sk-SK" dirty="0"/>
              <a:t> (spodná vrstva) a </a:t>
            </a:r>
            <a:r>
              <a:rPr lang="sk-SK" dirty="0" err="1"/>
              <a:t>Neferirkareho</a:t>
            </a:r>
            <a:r>
              <a:rPr lang="sk-SK" dirty="0"/>
              <a:t> (spodná vrstva). Spodná vrstva obkladu sa líšila od ostatných vrstiev, bloky mali výšku 1 – 1,5 metra, v porovnaní s ostatnými, vysokými 0,6 – 0,8 metra. Počas 12. dynastie sa obkladové bloky viazali k sebe čapmi.</a:t>
            </a:r>
            <a:r>
              <a:rPr lang="sk-SK" baseline="30000" dirty="0">
                <a:hlinkClick r:id="rId2"/>
              </a:rPr>
              <a:t>[22]</a:t>
            </a:r>
            <a:r>
              <a:rPr lang="sk-SK" dirty="0"/>
              <a:t> Povrch obkladovej vrstvy ostával hrubo opracovaný až do konca výstavby. Po dosiahnutí vrcholu sa obkladové bloky osekali zhora dolu tak, ako sa odstraňovali pomocné stavebné konštrukcie a rampy z pyramídy.</a:t>
            </a:r>
          </a:p>
        </p:txBody>
      </p:sp>
      <p:sp>
        <p:nvSpPr>
          <p:cNvPr id="4" name="Zástupný objekt pre obsah 3">
            <a:extLst>
              <a:ext uri="{FF2B5EF4-FFF2-40B4-BE49-F238E27FC236}">
                <a16:creationId xmlns:a16="http://schemas.microsoft.com/office/drawing/2014/main" id="{F5FE7CED-3B16-4E62-B452-962F52043023}"/>
              </a:ext>
            </a:extLst>
          </p:cNvPr>
          <p:cNvSpPr>
            <a:spLocks noGrp="1"/>
          </p:cNvSpPr>
          <p:nvPr>
            <p:ph sz="half" idx="2"/>
          </p:nvPr>
        </p:nvSpPr>
        <p:spPr/>
        <p:txBody>
          <a:bodyPr>
            <a:normAutofit lnSpcReduction="10000"/>
          </a:bodyPr>
          <a:lstStyle/>
          <a:p>
            <a:pPr marL="0" indent="0">
              <a:buNone/>
            </a:pPr>
            <a:r>
              <a:rPr lang="sk-SK" dirty="0"/>
              <a:t>V pyramídach </a:t>
            </a:r>
            <a:r>
              <a:rPr lang="sk-SK" dirty="0" err="1"/>
              <a:t>Snofrua</a:t>
            </a:r>
            <a:r>
              <a:rPr lang="sk-SK" dirty="0"/>
              <a:t> a </a:t>
            </a:r>
            <a:r>
              <a:rPr lang="sk-SK" dirty="0" err="1"/>
              <a:t>Chufua</a:t>
            </a:r>
            <a:r>
              <a:rPr lang="sk-SK" dirty="0"/>
              <a:t> vnútorné priestory ležia vo vyšších častiach jadra nad úrovňou vonkajšieho terénu, čím boli chránené pred značnou časťou tlaku vrstiev, ktoré jadro muselo rozložiť. V nasledujúcich pyramídach (od </a:t>
            </a:r>
            <a:r>
              <a:rPr lang="sk-SK" dirty="0" err="1"/>
              <a:t>Rachefovej</a:t>
            </a:r>
            <a:r>
              <a:rPr lang="sk-SK" dirty="0"/>
              <a:t>) sa vnútorná štruktúra priestorov dostala nižšie na alebo častejšie pod úroveň vonkajšieho terénu. Priestory boli počas konštrukcie objektu budované pomocou otvorenej jamy v jadre a prekryté masívnymi stropnými blokmi, ktoré mali odolávať tlaku celej konštrukcie. Nakoniec </a:t>
            </a:r>
            <a:r>
              <a:rPr lang="sk-SK" dirty="0" err="1"/>
              <a:t>prestropené</a:t>
            </a:r>
            <a:r>
              <a:rPr lang="sk-SK" dirty="0"/>
              <a:t> priestory zakryli nasledujúce vrstvy jadra.</a:t>
            </a:r>
            <a:r>
              <a:rPr lang="sk-SK" baseline="30000" dirty="0">
                <a:hlinkClick r:id="rId2"/>
              </a:rPr>
              <a:t>[22]</a:t>
            </a:r>
            <a:endParaRPr lang="sk-SK" dirty="0"/>
          </a:p>
        </p:txBody>
      </p:sp>
    </p:spTree>
    <p:extLst>
      <p:ext uri="{BB962C8B-B14F-4D97-AF65-F5344CB8AC3E}">
        <p14:creationId xmlns:p14="http://schemas.microsoft.com/office/powerpoint/2010/main" val="10039914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3A63AA3-D28E-4CEC-8830-63AF36792301}"/>
              </a:ext>
            </a:extLst>
          </p:cNvPr>
          <p:cNvSpPr>
            <a:spLocks noGrp="1"/>
          </p:cNvSpPr>
          <p:nvPr>
            <p:ph type="title"/>
          </p:nvPr>
        </p:nvSpPr>
        <p:spPr>
          <a:xfrm>
            <a:off x="581192" y="702156"/>
            <a:ext cx="10679642" cy="1188720"/>
          </a:xfrm>
        </p:spPr>
        <p:txBody>
          <a:bodyPr>
            <a:normAutofit/>
          </a:bodyPr>
          <a:lstStyle/>
          <a:p>
            <a:r>
              <a:rPr lang="sk-SK" dirty="0"/>
              <a:t>Konštrukcia č. 3</a:t>
            </a: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FEDABA02-4406-436D-A5C7-49D920590824}"/>
              </a:ext>
            </a:extLst>
          </p:cNvPr>
          <p:cNvSpPr>
            <a:spLocks noGrp="1"/>
          </p:cNvSpPr>
          <p:nvPr>
            <p:ph idx="1"/>
          </p:nvPr>
        </p:nvSpPr>
        <p:spPr>
          <a:xfrm>
            <a:off x="581193" y="2340864"/>
            <a:ext cx="10679642" cy="3634486"/>
          </a:xfrm>
        </p:spPr>
        <p:txBody>
          <a:bodyPr>
            <a:normAutofit/>
          </a:bodyPr>
          <a:lstStyle/>
          <a:p>
            <a:pPr marL="0" indent="0">
              <a:buNone/>
            </a:pPr>
            <a:r>
              <a:rPr lang="sk-SK" dirty="0"/>
              <a:t>Organizácia výstavby prebiehala centralizovane cez hlavného staviteľa (architekta), ktorý disponoval čatami remeselníkov špecializovanými na určité práce. Ich remeslo sa zdokonaľovalo už od začiatku staroegyptských dejín. Vývoj technológie výstavby pravých pyramíd prebiehal počas konštrukcii troch </a:t>
            </a:r>
            <a:r>
              <a:rPr lang="sk-SK" dirty="0" err="1"/>
              <a:t>Snofruovych</a:t>
            </a:r>
            <a:r>
              <a:rPr lang="sk-SK" dirty="0"/>
              <a:t> pyramíd, takže faraón </a:t>
            </a:r>
            <a:r>
              <a:rPr lang="sk-SK" dirty="0" err="1"/>
              <a:t>Chufu</a:t>
            </a:r>
            <a:r>
              <a:rPr lang="sk-SK" dirty="0"/>
              <a:t> bol už schopný realizovať stavbu Veľkej pyramídy, ktorá dodnes fascinuje. Stupňovitá pyramída bola stavaná pomocou rámp pristupujúcich zo všetkých strán k vrcholu. Po uložení vrstvy skláňajúcej sa k vertikálnej osi sa rampy rozobrali a postavili sa v miernejšom sklone. Pri pravej pyramíde sa stavebný materiál dopravil na miesto      z rôznych smerov na saniach rampami do výšky 30–50 metrov, čo bolo približne 50 % materiálu. Vrstvy jadra a obkladu sa ukladali súčasne. Konštrukcia vyšších vrstiev je stále predmetom diskusií. Ukazuje sa, že mohli byť využívané rôzne zariadenia z kladiek a pák.</a:t>
            </a:r>
          </a:p>
        </p:txBody>
      </p:sp>
    </p:spTree>
    <p:extLst>
      <p:ext uri="{BB962C8B-B14F-4D97-AF65-F5344CB8AC3E}">
        <p14:creationId xmlns:p14="http://schemas.microsoft.com/office/powerpoint/2010/main" val="1394285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7F2BB43-1E8B-40A7-9733-9AEE76BFE2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F2499BD-C67D-4CD4-9747-4DCC7EF1F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0D02CAC-A533-4E24-84A6-B3171E16A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44DBAF48-B17B-4AA7-9E99-4EC0C99058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C946306D-5ADD-463A-949A-DEEBA39D70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473A035-1F9A-4381-AC96-683CD2DF5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CF4ED641-0671-4D88-92E6-026A8C9F1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7A02EF2F-E7B1-40FC-885B-C4D89902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a:extLst>
              <a:ext uri="{FF2B5EF4-FFF2-40B4-BE49-F238E27FC236}">
                <a16:creationId xmlns:a16="http://schemas.microsoft.com/office/drawing/2014/main" id="{01E47B50-E9BE-47FA-817E-CE2719F210B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21297"/>
          <a:stretch/>
        </p:blipFill>
        <p:spPr bwMode="auto">
          <a:xfrm>
            <a:off x="446534" y="599724"/>
            <a:ext cx="5614416" cy="35478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AEED2FC-4A4B-468B-BCC3-E9835427B2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7952"/>
          <a:stretch/>
        </p:blipFill>
        <p:spPr bwMode="auto">
          <a:xfrm>
            <a:off x="6116658" y="599724"/>
            <a:ext cx="5626608" cy="354787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9180D5DB-9658-40A6-A418-7C6998222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3D52875C-C4E2-4E87-9A7F-3E6EA7EA6EC6}"/>
              </a:ext>
            </a:extLst>
          </p:cNvPr>
          <p:cNvSpPr>
            <a:spLocks noGrp="1"/>
          </p:cNvSpPr>
          <p:nvPr>
            <p:ph type="title"/>
          </p:nvPr>
        </p:nvSpPr>
        <p:spPr>
          <a:xfrm>
            <a:off x="619680" y="4293248"/>
            <a:ext cx="10947620" cy="1155959"/>
          </a:xfrm>
        </p:spPr>
        <p:txBody>
          <a:bodyPr vert="horz" lIns="91440" tIns="45720" rIns="91440" bIns="45720" rtlCol="0" anchor="b">
            <a:normAutofit fontScale="90000"/>
          </a:bodyPr>
          <a:lstStyle/>
          <a:p>
            <a:pPr>
              <a:lnSpc>
                <a:spcPct val="90000"/>
              </a:lnSpc>
            </a:pPr>
            <a:r>
              <a:rPr lang="en-US" dirty="0" err="1">
                <a:solidFill>
                  <a:srgbClr val="FFFFFF"/>
                </a:solidFill>
              </a:rPr>
              <a:t>Obrázok</a:t>
            </a:r>
            <a:r>
              <a:rPr lang="en-US" dirty="0">
                <a:solidFill>
                  <a:srgbClr val="FFFFFF"/>
                </a:solidFill>
              </a:rPr>
              <a:t>  </a:t>
            </a:r>
            <a:r>
              <a:rPr lang="sk-SK" dirty="0">
                <a:solidFill>
                  <a:srgbClr val="FFFFFF"/>
                </a:solidFill>
              </a:rPr>
              <a:t>č. 1    </a:t>
            </a:r>
            <a:r>
              <a:rPr lang="en-US" dirty="0">
                <a:solidFill>
                  <a:srgbClr val="FFFFFF"/>
                </a:solidFill>
              </a:rPr>
              <a:t>                     </a:t>
            </a:r>
            <a:r>
              <a:rPr lang="sk-SK" dirty="0">
                <a:solidFill>
                  <a:srgbClr val="FFFFFF"/>
                </a:solidFill>
              </a:rPr>
              <a:t> takto vyzerali</a:t>
            </a:r>
            <a:r>
              <a:rPr lang="en-US" dirty="0">
                <a:solidFill>
                  <a:srgbClr val="FFFFFF"/>
                </a:solidFill>
              </a:rPr>
              <a:t>             </a:t>
            </a:r>
            <a:r>
              <a:rPr lang="sk-SK" dirty="0">
                <a:solidFill>
                  <a:srgbClr val="FFFFFF"/>
                </a:solidFill>
              </a:rPr>
              <a:t>   </a:t>
            </a:r>
            <a:r>
              <a:rPr lang="en-US" dirty="0">
                <a:solidFill>
                  <a:srgbClr val="FFFFFF"/>
                </a:solidFill>
              </a:rPr>
              <a:t>           </a:t>
            </a:r>
            <a:r>
              <a:rPr lang="sk-SK" dirty="0">
                <a:solidFill>
                  <a:srgbClr val="FFFFFF"/>
                </a:solidFill>
              </a:rPr>
              <a:t>obrázok č. 2</a:t>
            </a:r>
            <a:r>
              <a:rPr lang="en-US" dirty="0">
                <a:solidFill>
                  <a:srgbClr val="FFFFFF"/>
                </a:solidFill>
              </a:rPr>
              <a:t/>
            </a:r>
            <a:br>
              <a:rPr lang="en-US" dirty="0">
                <a:solidFill>
                  <a:srgbClr val="FFFFFF"/>
                </a:solidFill>
              </a:rPr>
            </a:br>
            <a:r>
              <a:rPr lang="en-US" dirty="0">
                <a:solidFill>
                  <a:srgbClr val="FFFFFF"/>
                </a:solidFill>
              </a:rPr>
              <a:t>                                         </a:t>
            </a:r>
            <a:r>
              <a:rPr lang="sk-SK" dirty="0">
                <a:solidFill>
                  <a:srgbClr val="FFFFFF"/>
                </a:solidFill>
              </a:rPr>
              <a:t>    </a:t>
            </a:r>
            <a:r>
              <a:rPr lang="en-US" dirty="0">
                <a:solidFill>
                  <a:srgbClr val="FFFFFF"/>
                </a:solidFill>
              </a:rPr>
              <a:t>   </a:t>
            </a:r>
            <a:r>
              <a:rPr lang="sk-SK" dirty="0">
                <a:solidFill>
                  <a:srgbClr val="FFFFFF"/>
                </a:solidFill>
              </a:rPr>
              <a:t>              plány</a:t>
            </a:r>
            <a:r>
              <a:rPr lang="en-US" dirty="0">
                <a:solidFill>
                  <a:srgbClr val="FFFFFF"/>
                </a:solidFill>
              </a:rPr>
              <a:t>                                      </a:t>
            </a:r>
            <a:r>
              <a:rPr lang="sk-SK" dirty="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2687927476"/>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10015B9-6046-41B8-83BD-71778D2F9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53908232-52E2-4794-A6C1-54300FB989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D2B9299F-BED7-44C5-9CC5-E542F9193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E9DDF273-E040-4765-AD05-872458E137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45" name="Rectangle 144">
            <a:extLst>
              <a:ext uri="{FF2B5EF4-FFF2-40B4-BE49-F238E27FC236}">
                <a16:creationId xmlns:a16="http://schemas.microsoft.com/office/drawing/2014/main" id="{C1FA8F66-3B85-411D-A2A6-A50DF3026D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57873C35-71D9-4B5A-85EC-60C1CFA278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79" r="5767" b="-1"/>
          <a:stretch/>
        </p:blipFill>
        <p:spPr bwMode="auto">
          <a:xfrm>
            <a:off x="455163" y="541065"/>
            <a:ext cx="5449012" cy="34358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brázok, na ktorom je kreslenie&#10;&#10;Automaticky generovaný popis">
            <a:extLst>
              <a:ext uri="{FF2B5EF4-FFF2-40B4-BE49-F238E27FC236}">
                <a16:creationId xmlns:a16="http://schemas.microsoft.com/office/drawing/2014/main" id="{A1B90B64-EFB6-406C-AF53-21D192BD4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10" r="15826" b="-1"/>
          <a:stretch/>
        </p:blipFill>
        <p:spPr bwMode="auto">
          <a:xfrm>
            <a:off x="6275963" y="541064"/>
            <a:ext cx="5437218" cy="3435892"/>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695E25C-06E7-4082-BE92-B571B616B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E64BD7DF-F4BB-427F-B4F6-6DC83A59AA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D35D23E4-9BDB-4B48-A5CE-3FBDA6576332}"/>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sk-SK" sz="2400" dirty="0">
                <a:solidFill>
                  <a:srgbClr val="FFFFFF"/>
                </a:solidFill>
              </a:rPr>
              <a:t>    Obrázok  č. 3                                                                          obrázok č. 4</a:t>
            </a:r>
            <a:br>
              <a:rPr lang="sk-SK" sz="2400" dirty="0">
                <a:solidFill>
                  <a:srgbClr val="FFFFFF"/>
                </a:solidFill>
              </a:rPr>
            </a:br>
            <a:r>
              <a:rPr lang="sk-SK" sz="2400" dirty="0">
                <a:solidFill>
                  <a:srgbClr val="FFFFFF"/>
                </a:solidFill>
              </a:rPr>
              <a:t>    </a:t>
            </a:r>
            <a:endParaRPr lang="en-US" sz="2400" dirty="0">
              <a:solidFill>
                <a:srgbClr val="FFFFFF"/>
              </a:solidFill>
            </a:endParaRPr>
          </a:p>
        </p:txBody>
      </p:sp>
    </p:spTree>
    <p:extLst>
      <p:ext uri="{BB962C8B-B14F-4D97-AF65-F5344CB8AC3E}">
        <p14:creationId xmlns:p14="http://schemas.microsoft.com/office/powerpoint/2010/main" val="7060357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F9C91-C9D1-487F-ACA8-201A9A222D48}"/>
              </a:ext>
            </a:extLst>
          </p:cNvPr>
          <p:cNvSpPr>
            <a:spLocks noGrp="1"/>
          </p:cNvSpPr>
          <p:nvPr>
            <p:ph type="title"/>
          </p:nvPr>
        </p:nvSpPr>
        <p:spPr/>
        <p:txBody>
          <a:bodyPr/>
          <a:lstStyle/>
          <a:p>
            <a:r>
              <a:rPr lang="sk-SK" dirty="0"/>
              <a:t>materiál</a:t>
            </a:r>
          </a:p>
        </p:txBody>
      </p:sp>
      <p:sp>
        <p:nvSpPr>
          <p:cNvPr id="3" name="Zástupný objekt pre obsah 2">
            <a:extLst>
              <a:ext uri="{FF2B5EF4-FFF2-40B4-BE49-F238E27FC236}">
                <a16:creationId xmlns:a16="http://schemas.microsoft.com/office/drawing/2014/main" id="{D4168530-1D10-41B5-9A16-65429B731B65}"/>
              </a:ext>
            </a:extLst>
          </p:cNvPr>
          <p:cNvSpPr>
            <a:spLocks noGrp="1"/>
          </p:cNvSpPr>
          <p:nvPr>
            <p:ph sz="half" idx="1"/>
          </p:nvPr>
        </p:nvSpPr>
        <p:spPr>
          <a:xfrm>
            <a:off x="581193" y="2228003"/>
            <a:ext cx="10457868" cy="3735475"/>
          </a:xfrm>
        </p:spPr>
        <p:txBody>
          <a:bodyPr>
            <a:normAutofit fontScale="92500"/>
          </a:bodyPr>
          <a:lstStyle/>
          <a:p>
            <a:pPr marL="0" indent="0">
              <a:buNone/>
            </a:pPr>
            <a:r>
              <a:rPr lang="sk-SK" dirty="0"/>
              <a:t>Počas celého obdobia výstavby pyramíd bol hlavným stavebným materiálom kameň. Najdôležitejší bol </a:t>
            </a:r>
            <a:r>
              <a:rPr lang="sk-SK" dirty="0">
                <a:hlinkClick r:id="rId2" tooltip="Vápenec"/>
              </a:rPr>
              <a:t>vápenec</a:t>
            </a:r>
            <a:r>
              <a:rPr lang="sk-SK" dirty="0"/>
              <a:t> a ťažil sa vo viacerých lomoch (</a:t>
            </a:r>
            <a:r>
              <a:rPr lang="sk-SK" i="1" dirty="0" err="1">
                <a:hlinkClick r:id="rId3" tooltip="Bení Hasan (stránka neexistuje)"/>
              </a:rPr>
              <a:t>Bení</a:t>
            </a:r>
            <a:r>
              <a:rPr lang="sk-SK" i="1" dirty="0">
                <a:hlinkClick r:id="rId3" tooltip="Bení Hasan (stránka neexistuje)"/>
              </a:rPr>
              <a:t> </a:t>
            </a:r>
            <a:r>
              <a:rPr lang="sk-SK" i="1" dirty="0" err="1">
                <a:hlinkClick r:id="rId3" tooltip="Bení Hasan (stránka neexistuje)"/>
              </a:rPr>
              <a:t>Hasan</a:t>
            </a:r>
            <a:r>
              <a:rPr lang="sk-SK" dirty="0"/>
              <a:t>, </a:t>
            </a:r>
            <a:r>
              <a:rPr lang="sk-SK" i="1" dirty="0" err="1">
                <a:hlinkClick r:id="rId4" tooltip="Nag el-Ghábat (stránka neexistuje)"/>
              </a:rPr>
              <a:t>Nag</a:t>
            </a:r>
            <a:r>
              <a:rPr lang="sk-SK" i="1" dirty="0">
                <a:hlinkClick r:id="rId4" tooltip="Nag el-Ghábat (stránka neexistuje)"/>
              </a:rPr>
              <a:t> </a:t>
            </a:r>
            <a:r>
              <a:rPr lang="sk-SK" i="1" dirty="0" err="1">
                <a:hlinkClick r:id="rId4" tooltip="Nag el-Ghábat (stránka neexistuje)"/>
              </a:rPr>
              <a:t>el-Ghábat</a:t>
            </a:r>
            <a:r>
              <a:rPr lang="sk-SK" dirty="0"/>
              <a:t>, </a:t>
            </a:r>
            <a:r>
              <a:rPr lang="sk-SK" i="1" dirty="0" err="1">
                <a:hlinkClick r:id="rId5" tooltip="Gebelén (stránka neexistuje)"/>
              </a:rPr>
              <a:t>Gebelén</a:t>
            </a:r>
            <a:r>
              <a:rPr lang="sk-SK" dirty="0"/>
              <a:t> alebo menej kvalitný v lomoch v blízkosti stavby). Z </a:t>
            </a:r>
            <a:r>
              <a:rPr lang="sk-SK" dirty="0">
                <a:hlinkClick r:id="rId6" tooltip="Tura (Egypt)"/>
              </a:rPr>
              <a:t>Tury</a:t>
            </a:r>
            <a:r>
              <a:rPr lang="sk-SK" dirty="0"/>
              <a:t> pochádzal veľmi kvalitný vápenec, ktorý sa používal obyčajne na obklad pyramídy. Druhým bola tvrdá </a:t>
            </a:r>
            <a:r>
              <a:rPr lang="sk-SK" dirty="0">
                <a:hlinkClick r:id="rId7" tooltip="Granit"/>
              </a:rPr>
              <a:t>žula</a:t>
            </a:r>
            <a:r>
              <a:rPr lang="sk-SK" dirty="0"/>
              <a:t> (granit, </a:t>
            </a:r>
            <a:r>
              <a:rPr lang="sk-SK" dirty="0" err="1"/>
              <a:t>granodiorit</a:t>
            </a:r>
            <a:r>
              <a:rPr lang="sk-SK" dirty="0"/>
              <a:t> – </a:t>
            </a:r>
            <a:r>
              <a:rPr lang="sk-SK" i="1" dirty="0" err="1">
                <a:hlinkClick r:id="rId8" tooltip="Aswán (mesto v Egypte)"/>
              </a:rPr>
              <a:t>Aswán</a:t>
            </a:r>
            <a:r>
              <a:rPr lang="sk-SK" dirty="0"/>
              <a:t>), ktorú starí Egypťania používali ako obklad pyramíd a ako kameň </a:t>
            </a:r>
            <a:r>
              <a:rPr lang="sk-SK" dirty="0">
                <a:hlinkClick r:id="rId9" tooltip="Sarkofág"/>
              </a:rPr>
              <a:t>sarkofágov</a:t>
            </a:r>
            <a:r>
              <a:rPr lang="sk-SK" dirty="0"/>
              <a:t>, obkladu pohrebných komôr alebo uzáverov chodieb. Zriedkavejšie využívali </a:t>
            </a:r>
            <a:r>
              <a:rPr lang="sk-SK" dirty="0">
                <a:hlinkClick r:id="rId10" tooltip="Alabaster"/>
              </a:rPr>
              <a:t>alabaster</a:t>
            </a:r>
            <a:r>
              <a:rPr lang="sk-SK" dirty="0"/>
              <a:t> (kalcit, travertín – Tura, </a:t>
            </a:r>
            <a:r>
              <a:rPr lang="sk-SK" dirty="0" err="1">
                <a:hlinkClick r:id="rId11" tooltip="Hatnub (stránka neexistuje)"/>
              </a:rPr>
              <a:t>Hatnub</a:t>
            </a:r>
            <a:r>
              <a:rPr lang="sk-SK" dirty="0"/>
              <a:t>), </a:t>
            </a:r>
            <a:r>
              <a:rPr lang="sk-SK" dirty="0">
                <a:hlinkClick r:id="rId12" tooltip="Čadič"/>
              </a:rPr>
              <a:t>čadič</a:t>
            </a:r>
            <a:r>
              <a:rPr lang="sk-SK" dirty="0"/>
              <a:t> (bazalt – </a:t>
            </a:r>
            <a:r>
              <a:rPr lang="sk-SK" dirty="0" err="1"/>
              <a:t>Fajjúm</a:t>
            </a:r>
            <a:r>
              <a:rPr lang="sk-SK" dirty="0"/>
              <a:t>, </a:t>
            </a:r>
            <a:r>
              <a:rPr lang="sk-SK" i="1" dirty="0" err="1"/>
              <a:t>Aswán</a:t>
            </a:r>
            <a:r>
              <a:rPr lang="sk-SK" dirty="0"/>
              <a:t>), </a:t>
            </a:r>
            <a:r>
              <a:rPr lang="sk-SK" dirty="0" err="1">
                <a:hlinkClick r:id="rId13" tooltip="Diorit"/>
              </a:rPr>
              <a:t>diorit</a:t>
            </a:r>
            <a:r>
              <a:rPr lang="sk-SK" dirty="0"/>
              <a:t> pre sochy (</a:t>
            </a:r>
            <a:r>
              <a:rPr lang="sk-SK" dirty="0" err="1"/>
              <a:t>Fajjúm</a:t>
            </a:r>
            <a:r>
              <a:rPr lang="sk-SK" dirty="0"/>
              <a:t>, </a:t>
            </a:r>
            <a:r>
              <a:rPr lang="sk-SK" i="1" dirty="0" err="1"/>
              <a:t>Aswán</a:t>
            </a:r>
            <a:r>
              <a:rPr lang="sk-SK" dirty="0"/>
              <a:t>), </a:t>
            </a:r>
            <a:r>
              <a:rPr lang="sk-SK" dirty="0">
                <a:hlinkClick r:id="rId14" tooltip="Kremenec (hornina)"/>
              </a:rPr>
              <a:t>kremenec</a:t>
            </a:r>
            <a:r>
              <a:rPr lang="sk-SK" dirty="0"/>
              <a:t> (</a:t>
            </a:r>
            <a:r>
              <a:rPr lang="sk-SK" dirty="0" err="1"/>
              <a:t>kvarcit</a:t>
            </a:r>
            <a:r>
              <a:rPr lang="sk-SK" dirty="0"/>
              <a:t> – </a:t>
            </a:r>
            <a:r>
              <a:rPr lang="sk-SK" i="1" dirty="0" err="1">
                <a:hlinkClick r:id="rId15" tooltip="Gebel el-Ahmar (stránka neexistuje)"/>
              </a:rPr>
              <a:t>Gebel</a:t>
            </a:r>
            <a:r>
              <a:rPr lang="sk-SK" i="1" dirty="0">
                <a:hlinkClick r:id="rId15" tooltip="Gebel el-Ahmar (stránka neexistuje)"/>
              </a:rPr>
              <a:t> </a:t>
            </a:r>
            <a:r>
              <a:rPr lang="sk-SK" i="1" dirty="0" err="1">
                <a:hlinkClick r:id="rId15" tooltip="Gebel el-Ahmar (stránka neexistuje)"/>
              </a:rPr>
              <a:t>el-Ahmar</a:t>
            </a:r>
            <a:r>
              <a:rPr lang="sk-SK" dirty="0"/>
              <a:t>, </a:t>
            </a:r>
            <a:r>
              <a:rPr lang="sk-SK" i="1" dirty="0" err="1"/>
              <a:t>Aswán</a:t>
            </a:r>
            <a:r>
              <a:rPr lang="sk-SK" dirty="0"/>
              <a:t>) a </a:t>
            </a:r>
            <a:r>
              <a:rPr lang="sk-SK" dirty="0">
                <a:hlinkClick r:id="rId16" tooltip="Pieskovec"/>
              </a:rPr>
              <a:t>pieskovec</a:t>
            </a:r>
            <a:r>
              <a:rPr lang="sk-SK" dirty="0"/>
              <a:t> (</a:t>
            </a:r>
            <a:r>
              <a:rPr lang="sk-SK" i="1" dirty="0" err="1">
                <a:hlinkClick r:id="rId17" tooltip="Kírtásí (stránka neexistuje)"/>
              </a:rPr>
              <a:t>Kírtásí</a:t>
            </a:r>
            <a:r>
              <a:rPr lang="sk-SK" dirty="0"/>
              <a:t>) ako častý materiál posledných egyptských pyramíd a hlavný materiál núbijských.</a:t>
            </a:r>
          </a:p>
          <a:p>
            <a:pPr marL="0" indent="0">
              <a:buNone/>
            </a:pPr>
            <a:r>
              <a:rPr lang="sk-SK" dirty="0"/>
              <a:t>Z kovov sa používalo </a:t>
            </a:r>
            <a:r>
              <a:rPr lang="sk-SK" dirty="0">
                <a:hlinkClick r:id="rId18" tooltip="Olovo"/>
              </a:rPr>
              <a:t>olovo</a:t>
            </a:r>
            <a:r>
              <a:rPr lang="sk-SK" dirty="0"/>
              <a:t> ako spojovací materiál (</a:t>
            </a:r>
            <a:r>
              <a:rPr lang="sk-SK" i="1" dirty="0" err="1"/>
              <a:t>Aswán</a:t>
            </a:r>
            <a:r>
              <a:rPr lang="sk-SK" dirty="0"/>
              <a:t>) a </a:t>
            </a:r>
            <a:r>
              <a:rPr lang="sk-SK" dirty="0">
                <a:hlinkClick r:id="rId19" tooltip="Meď"/>
              </a:rPr>
              <a:t>meď</a:t>
            </a:r>
            <a:r>
              <a:rPr lang="sk-SK" dirty="0"/>
              <a:t> ako materiál na nástroje (bane pri </a:t>
            </a:r>
            <a:r>
              <a:rPr lang="sk-SK" dirty="0">
                <a:hlinkClick r:id="rId20" tooltip="Červené more"/>
              </a:rPr>
              <a:t>Červenom mori</a:t>
            </a:r>
            <a:r>
              <a:rPr lang="sk-SK" dirty="0"/>
              <a:t>).</a:t>
            </a:r>
          </a:p>
          <a:p>
            <a:pPr marL="0" indent="0">
              <a:buNone/>
            </a:pPr>
            <a:r>
              <a:rPr lang="sk-SK" dirty="0"/>
              <a:t>Drevo sa obyčajne používalo ako materiál pre konštrukcie s dočasnou trvanlivosťou, napr. na lešenia, alebo transportné zariadenia pri výstavbe. Pri niektorých pyramídach sa však zachovali drevené podporné a pomocné prvky dodnes.</a:t>
            </a:r>
          </a:p>
          <a:p>
            <a:pPr marL="0" indent="0">
              <a:buNone/>
            </a:pPr>
            <a:endParaRPr lang="sk-SK" dirty="0"/>
          </a:p>
        </p:txBody>
      </p:sp>
    </p:spTree>
    <p:extLst>
      <p:ext uri="{BB962C8B-B14F-4D97-AF65-F5344CB8AC3E}">
        <p14:creationId xmlns:p14="http://schemas.microsoft.com/office/powerpoint/2010/main" val="42128670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7F2BB43-1E8B-40A7-9733-9AEE76BFE2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2F2499BD-C67D-4CD4-9747-4DCC7EF1F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80D02CAC-A533-4E24-84A6-B3171E16A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44DBAF48-B17B-4AA7-9E99-4EC0C99058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45" name="Rectangle 144">
            <a:extLst>
              <a:ext uri="{FF2B5EF4-FFF2-40B4-BE49-F238E27FC236}">
                <a16:creationId xmlns:a16="http://schemas.microsoft.com/office/drawing/2014/main" id="{6B695AA2-4B70-477F-AF90-536B720A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órovitá bazaltová láva.">
            <a:extLst>
              <a:ext uri="{FF2B5EF4-FFF2-40B4-BE49-F238E27FC236}">
                <a16:creationId xmlns:a16="http://schemas.microsoft.com/office/drawing/2014/main" id="{74D27A51-5E5D-4A7E-B298-142F2C743BA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5993" r="10230"/>
          <a:stretch/>
        </p:blipFill>
        <p:spPr bwMode="auto">
          <a:xfrm>
            <a:off x="20" y="10"/>
            <a:ext cx="609597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zorka špecializovaného granitu S-typu z oblasti sedla Súľová vo Volovských vrchoch">
            <a:extLst>
              <a:ext uri="{FF2B5EF4-FFF2-40B4-BE49-F238E27FC236}">
                <a16:creationId xmlns:a16="http://schemas.microsoft.com/office/drawing/2014/main" id="{1E03C73A-BF9E-4DAA-9F8E-65C2F8CE6600}"/>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2097" r="31236"/>
          <a:stretch/>
        </p:blipFill>
        <p:spPr bwMode="auto">
          <a:xfrm>
            <a:off x="6095997" y="10"/>
            <a:ext cx="609600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465859AB-605A-4CA8-AC7B-5C92D576649B}"/>
              </a:ext>
            </a:extLst>
          </p:cNvPr>
          <p:cNvSpPr>
            <a:spLocks noGrp="1"/>
          </p:cNvSpPr>
          <p:nvPr>
            <p:ph type="title"/>
          </p:nvPr>
        </p:nvSpPr>
        <p:spPr>
          <a:xfrm>
            <a:off x="965201" y="1020431"/>
            <a:ext cx="10225530" cy="1475013"/>
          </a:xfrm>
        </p:spPr>
        <p:txBody>
          <a:bodyPr vert="horz" lIns="91440" tIns="45720" rIns="91440" bIns="45720" rtlCol="0" anchor="b">
            <a:normAutofit/>
          </a:bodyPr>
          <a:lstStyle/>
          <a:p>
            <a:pPr>
              <a:lnSpc>
                <a:spcPct val="90000"/>
              </a:lnSpc>
            </a:pPr>
            <a:r>
              <a:rPr lang="en-US" sz="2500" dirty="0">
                <a:solidFill>
                  <a:schemeClr val="tx1"/>
                </a:solidFill>
              </a:rPr>
              <a:t/>
            </a:r>
            <a:br>
              <a:rPr lang="en-US" sz="2500" dirty="0">
                <a:solidFill>
                  <a:schemeClr val="tx1"/>
                </a:solidFill>
              </a:rPr>
            </a:br>
            <a:r>
              <a:rPr lang="en-US" sz="2500" dirty="0">
                <a:solidFill>
                  <a:schemeClr val="tx1"/>
                </a:solidFill>
              </a:rPr>
              <a:t/>
            </a:r>
            <a:br>
              <a:rPr lang="en-US" sz="2500" dirty="0">
                <a:solidFill>
                  <a:schemeClr val="tx1"/>
                </a:solidFill>
              </a:rPr>
            </a:br>
            <a:r>
              <a:rPr lang="en-US" sz="2500" dirty="0" err="1">
                <a:solidFill>
                  <a:schemeClr val="tx1"/>
                </a:solidFill>
              </a:rPr>
              <a:t>čadič</a:t>
            </a:r>
            <a:r>
              <a:rPr lang="en-US" sz="2500" dirty="0">
                <a:solidFill>
                  <a:schemeClr val="tx1"/>
                </a:solidFill>
              </a:rPr>
              <a:t>                                                                    </a:t>
            </a:r>
            <a:r>
              <a:rPr lang="en-US" sz="2500" dirty="0" err="1">
                <a:solidFill>
                  <a:schemeClr val="tx1"/>
                </a:solidFill>
              </a:rPr>
              <a:t>granit</a:t>
            </a:r>
            <a:r>
              <a:rPr lang="en-US" sz="2500" dirty="0">
                <a:solidFill>
                  <a:schemeClr val="tx1"/>
                </a:solidFill>
              </a:rPr>
              <a:t/>
            </a:r>
            <a:br>
              <a:rPr lang="en-US" sz="2500" dirty="0">
                <a:solidFill>
                  <a:schemeClr val="tx1"/>
                </a:solidFill>
              </a:rPr>
            </a:br>
            <a:r>
              <a:rPr lang="en-US" sz="2500" dirty="0">
                <a:solidFill>
                  <a:schemeClr val="tx1"/>
                </a:solidFill>
              </a:rPr>
              <a:t>(</a:t>
            </a:r>
            <a:r>
              <a:rPr lang="en-US" sz="2500" dirty="0" err="1">
                <a:solidFill>
                  <a:schemeClr val="tx1"/>
                </a:solidFill>
              </a:rPr>
              <a:t>bazalt</a:t>
            </a:r>
            <a:r>
              <a:rPr lang="en-US" sz="2500" dirty="0">
                <a:solidFill>
                  <a:schemeClr val="tx1"/>
                </a:solidFill>
              </a:rPr>
              <a:t>)</a:t>
            </a:r>
            <a:r>
              <a:rPr lang="sk-SK" sz="2500" dirty="0">
                <a:solidFill>
                  <a:schemeClr val="tx1"/>
                </a:solidFill>
              </a:rPr>
              <a:t>                                                               (žula)</a:t>
            </a:r>
            <a:endParaRPr lang="en-US" sz="2500" dirty="0">
              <a:solidFill>
                <a:schemeClr val="tx1"/>
              </a:solidFill>
            </a:endParaRPr>
          </a:p>
        </p:txBody>
      </p:sp>
    </p:spTree>
    <p:extLst>
      <p:ext uri="{BB962C8B-B14F-4D97-AF65-F5344CB8AC3E}">
        <p14:creationId xmlns:p14="http://schemas.microsoft.com/office/powerpoint/2010/main" val="940858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733C11-3632-4480-AD7F-243BC03098A3}"/>
              </a:ext>
            </a:extLst>
          </p:cNvPr>
          <p:cNvSpPr>
            <a:spLocks noGrp="1"/>
          </p:cNvSpPr>
          <p:nvPr>
            <p:ph type="title"/>
          </p:nvPr>
        </p:nvSpPr>
        <p:spPr/>
        <p:txBody>
          <a:bodyPr/>
          <a:lstStyle/>
          <a:p>
            <a:r>
              <a:rPr lang="sk-SK" dirty="0"/>
              <a:t>Pyramídový komplex</a:t>
            </a:r>
          </a:p>
        </p:txBody>
      </p:sp>
      <p:sp>
        <p:nvSpPr>
          <p:cNvPr id="3" name="Zástupný objekt pre obsah 2">
            <a:extLst>
              <a:ext uri="{FF2B5EF4-FFF2-40B4-BE49-F238E27FC236}">
                <a16:creationId xmlns:a16="http://schemas.microsoft.com/office/drawing/2014/main" id="{F2A3F2C1-CC6A-49D2-AECA-3E9090B8CE6B}"/>
              </a:ext>
            </a:extLst>
          </p:cNvPr>
          <p:cNvSpPr>
            <a:spLocks noGrp="1"/>
          </p:cNvSpPr>
          <p:nvPr>
            <p:ph sz="half" idx="1"/>
          </p:nvPr>
        </p:nvSpPr>
        <p:spPr>
          <a:xfrm>
            <a:off x="632213" y="1843688"/>
            <a:ext cx="5910469" cy="4895042"/>
          </a:xfrm>
        </p:spPr>
        <p:txBody>
          <a:bodyPr>
            <a:normAutofit/>
          </a:bodyPr>
          <a:lstStyle/>
          <a:p>
            <a:pPr marL="0" indent="0">
              <a:buNone/>
            </a:pPr>
            <a:r>
              <a:rPr lang="sk-SK" dirty="0"/>
              <a:t>Pyramídový komplex tvorí ústredný viditeľný objekt hrobky panovníka – pyramída a jej blízke stavby, ktoré boli s ňou ideologicky a funkčne prepojené. Konkrétne zloženie takéhoto architektonicko-stavebného súboru sa líšil od typu a iných kritérií, napr. od filozoficko-náboženského ponímania, topografických podmienok lokality, použitého materiálu alebo od časovej dĺžky výstavby. Na rozdiel od staršieho typu komplexu stupňovitej pyramídy  (podľa </a:t>
            </a:r>
            <a:r>
              <a:rPr lang="sk-SK" dirty="0">
                <a:hlinkClick r:id="rId2" tooltip="Dieter Arnold"/>
              </a:rPr>
              <a:t>D. Arnolda</a:t>
            </a:r>
            <a:r>
              <a:rPr lang="sk-SK" dirty="0"/>
              <a:t> stupňovitej </a:t>
            </a:r>
            <a:r>
              <a:rPr lang="sk-SK" dirty="0" err="1"/>
              <a:t>mastaby</a:t>
            </a:r>
            <a:r>
              <a:rPr lang="sk-SK" dirty="0"/>
              <a:t>),</a:t>
            </a:r>
            <a:r>
              <a:rPr lang="sk-SK" dirty="0" err="1"/>
              <a:t>ktoreho</a:t>
            </a:r>
            <a:r>
              <a:rPr lang="sk-SK" dirty="0"/>
              <a:t> je </a:t>
            </a:r>
            <a:r>
              <a:rPr lang="sk-SK" dirty="0" err="1"/>
              <a:t>výkyt</a:t>
            </a:r>
            <a:r>
              <a:rPr lang="sk-SK" dirty="0"/>
              <a:t> je zriedkavejší(areál </a:t>
            </a:r>
            <a:r>
              <a:rPr lang="sk-SK" dirty="0">
                <a:hlinkClick r:id="rId3" tooltip="Stupňovitá pyramída v Sakkáre"/>
              </a:rPr>
              <a:t>Stupňovitej pyramídy v </a:t>
            </a:r>
            <a:r>
              <a:rPr lang="sk-SK" dirty="0" err="1">
                <a:hlinkClick r:id="rId3" tooltip="Stupňovitá pyramída v Sakkáre"/>
              </a:rPr>
              <a:t>Sakkáre</a:t>
            </a:r>
            <a:r>
              <a:rPr lang="sk-SK" dirty="0"/>
              <a:t>, doposiaľ najstaršej známej pyramídy, predstavuje takýto typ), mladší typ komplexu pravej pyramídy je častejší (napr. areály </a:t>
            </a:r>
            <a:r>
              <a:rPr lang="sk-SK" dirty="0" err="1">
                <a:hlinkClick r:id="rId4" tooltip="Chufuova pyramída"/>
              </a:rPr>
              <a:t>Chufuovej</a:t>
            </a:r>
            <a:r>
              <a:rPr lang="sk-SK" dirty="0"/>
              <a:t>, </a:t>
            </a:r>
            <a:r>
              <a:rPr lang="sk-SK" dirty="0" err="1">
                <a:hlinkClick r:id="rId5" tooltip="Sahureho pyramída"/>
              </a:rPr>
              <a:t>Sahureho</a:t>
            </a:r>
            <a:r>
              <a:rPr lang="sk-SK" dirty="0"/>
              <a:t> alebo </a:t>
            </a:r>
            <a:r>
              <a:rPr lang="sk-SK" dirty="0" err="1">
                <a:hlinkClick r:id="rId6" tooltip="Venisova pyramída"/>
              </a:rPr>
              <a:t>Venisovej</a:t>
            </a:r>
            <a:r>
              <a:rPr lang="sk-SK" dirty="0">
                <a:hlinkClick r:id="rId6" tooltip="Venisova pyramída"/>
              </a:rPr>
              <a:t> pyramídy</a:t>
            </a:r>
            <a:r>
              <a:rPr lang="sk-SK" dirty="0"/>
              <a:t>.</a:t>
            </a:r>
          </a:p>
        </p:txBody>
      </p:sp>
      <p:sp>
        <p:nvSpPr>
          <p:cNvPr id="4" name="Zástupný objekt pre obsah 3">
            <a:extLst>
              <a:ext uri="{FF2B5EF4-FFF2-40B4-BE49-F238E27FC236}">
                <a16:creationId xmlns:a16="http://schemas.microsoft.com/office/drawing/2014/main" id="{DABCDE32-C557-463D-BCD9-B2139893333C}"/>
              </a:ext>
            </a:extLst>
          </p:cNvPr>
          <p:cNvSpPr>
            <a:spLocks noGrp="1"/>
          </p:cNvSpPr>
          <p:nvPr>
            <p:ph sz="half" idx="2"/>
          </p:nvPr>
        </p:nvSpPr>
        <p:spPr>
          <a:xfrm>
            <a:off x="6542682" y="1612476"/>
            <a:ext cx="5194769" cy="3633047"/>
          </a:xfrm>
        </p:spPr>
        <p:txBody>
          <a:bodyPr>
            <a:normAutofit/>
          </a:bodyPr>
          <a:lstStyle/>
          <a:p>
            <a:pPr marL="0" indent="0">
              <a:buNone/>
            </a:pPr>
            <a:r>
              <a:rPr lang="sk-SK" dirty="0"/>
              <a:t> Oba typy sa vo svojej filozofii vo väčšej miere prekrývajú a medzi jednotlivými prvkami možno nájsť analogické vzťahy, napr. hrobka </a:t>
            </a:r>
            <a:r>
              <a:rPr lang="sk-SK" dirty="0">
                <a:hlinkClick r:id="rId7" tooltip="Faraón"/>
              </a:rPr>
              <a:t>faraónovho</a:t>
            </a:r>
            <a:r>
              <a:rPr lang="sk-SK" dirty="0"/>
              <a:t> </a:t>
            </a:r>
            <a:r>
              <a:rPr lang="sk-SK" i="1" dirty="0"/>
              <a:t>ka</a:t>
            </a:r>
            <a:r>
              <a:rPr lang="sk-SK" dirty="0"/>
              <a:t> sa pri stupňovitej pyramíde pravdepodobne nachádzala v tzv. </a:t>
            </a:r>
            <a:r>
              <a:rPr lang="sk-SK" i="1" dirty="0"/>
              <a:t>južnej hrobke</a:t>
            </a:r>
            <a:r>
              <a:rPr lang="sk-SK" dirty="0"/>
              <a:t> a pri pravej v satelitnej (kultovej) pyramíde, alebo pri oboch typoch sa v areáli nachádzal zádušný chrám.</a:t>
            </a:r>
          </a:p>
        </p:txBody>
      </p:sp>
    </p:spTree>
    <p:extLst>
      <p:ext uri="{BB962C8B-B14F-4D97-AF65-F5344CB8AC3E}">
        <p14:creationId xmlns:p14="http://schemas.microsoft.com/office/powerpoint/2010/main" val="3097209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29BED-FA71-4F1F-8427-570707707ECF}"/>
              </a:ext>
            </a:extLst>
          </p:cNvPr>
          <p:cNvSpPr>
            <a:spLocks noGrp="1"/>
          </p:cNvSpPr>
          <p:nvPr>
            <p:ph type="title"/>
          </p:nvPr>
        </p:nvSpPr>
        <p:spPr>
          <a:xfrm>
            <a:off x="575894" y="729657"/>
            <a:ext cx="11029616" cy="3007455"/>
          </a:xfrm>
        </p:spPr>
        <p:txBody>
          <a:bodyPr>
            <a:normAutofit/>
          </a:bodyPr>
          <a:lstStyle/>
          <a:p>
            <a:r>
              <a:rPr lang="sk-SK" dirty="0"/>
              <a:t>Odkazy na web stránky</a:t>
            </a:r>
            <a:br>
              <a:rPr lang="sk-SK" dirty="0"/>
            </a:br>
            <a:r>
              <a:rPr lang="sk-SK" dirty="0">
                <a:solidFill>
                  <a:srgbClr val="00B0F0"/>
                </a:solidFill>
                <a:hlinkClick r:id="rId2"/>
              </a:rPr>
              <a:t>https://upload.wikimedia.org/wikipedia/commons/c/ca/Straight_on_ramp.jpg</a:t>
            </a:r>
            <a:r>
              <a:rPr lang="sk-SK" dirty="0">
                <a:solidFill>
                  <a:srgbClr val="00B0F0"/>
                </a:solidFill>
              </a:rPr>
              <a:t/>
            </a:r>
            <a:br>
              <a:rPr lang="sk-SK" dirty="0">
                <a:solidFill>
                  <a:srgbClr val="00B0F0"/>
                </a:solidFill>
              </a:rPr>
            </a:br>
            <a:r>
              <a:rPr lang="sk-SK" dirty="0">
                <a:solidFill>
                  <a:srgbClr val="00B0F0"/>
                </a:solidFill>
              </a:rPr>
              <a:t>www.infoegypt.cz</a:t>
            </a:r>
          </a:p>
        </p:txBody>
      </p:sp>
    </p:spTree>
    <p:extLst>
      <p:ext uri="{BB962C8B-B14F-4D97-AF65-F5344CB8AC3E}">
        <p14:creationId xmlns:p14="http://schemas.microsoft.com/office/powerpoint/2010/main" val="329767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10015B9-6046-41B8-83BD-71778D2F9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53908232-52E2-4794-A6C1-54300FB989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D2B9299F-BED7-44C5-9CC5-E542F9193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E9DDF273-E040-4765-AD05-872458E137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88" name="Rectangle 87">
            <a:extLst>
              <a:ext uri="{FF2B5EF4-FFF2-40B4-BE49-F238E27FC236}">
                <a16:creationId xmlns:a16="http://schemas.microsoft.com/office/drawing/2014/main" id="{C1FA8F66-3B85-411D-A2A6-A50DF3026D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ýsledok vyhľadávania obrázkov pre dopyt smajlik">
            <a:extLst>
              <a:ext uri="{FF2B5EF4-FFF2-40B4-BE49-F238E27FC236}">
                <a16:creationId xmlns:a16="http://schemas.microsoft.com/office/drawing/2014/main" id="{E3E3E957-482E-418E-9EC1-F042208AB9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1722" y="541065"/>
            <a:ext cx="3435892" cy="34358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Výsledok vyhľadávania obrázkov pre dopyt smajlik">
            <a:extLst>
              <a:ext uri="{FF2B5EF4-FFF2-40B4-BE49-F238E27FC236}">
                <a16:creationId xmlns:a16="http://schemas.microsoft.com/office/drawing/2014/main" id="{72EFE4AB-DD44-442D-A130-CBF3831E8D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6626" y="541064"/>
            <a:ext cx="3435892" cy="3435892"/>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D695E25C-06E7-4082-BE92-B571B616B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E64BD7DF-F4BB-427F-B4F6-6DC83A59AA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B63AE010-D503-456E-AF73-C2E53424D0BD}"/>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dirty="0">
                <a:solidFill>
                  <a:srgbClr val="FFFFFF"/>
                </a:solidFill>
              </a:rPr>
              <a:t>                 </a:t>
            </a:r>
            <a:r>
              <a:rPr lang="en-US" sz="4000" dirty="0" err="1">
                <a:solidFill>
                  <a:srgbClr val="FFFFFF"/>
                </a:solidFill>
              </a:rPr>
              <a:t>Ďakujem</a:t>
            </a:r>
            <a:r>
              <a:rPr lang="sk-SK" sz="4000" dirty="0">
                <a:solidFill>
                  <a:srgbClr val="FFFFFF"/>
                </a:solidFill>
              </a:rPr>
              <a:t>  </a:t>
            </a:r>
            <a:r>
              <a:rPr lang="en-US" sz="4000" dirty="0">
                <a:solidFill>
                  <a:srgbClr val="FFFFFF"/>
                </a:solidFill>
              </a:rPr>
              <a:t> </a:t>
            </a:r>
            <a:r>
              <a:rPr lang="en-US" sz="4000" dirty="0" err="1">
                <a:solidFill>
                  <a:srgbClr val="FFFFFF"/>
                </a:solidFill>
              </a:rPr>
              <a:t>vám</a:t>
            </a:r>
            <a:r>
              <a:rPr lang="sk-SK" sz="4000" dirty="0">
                <a:solidFill>
                  <a:srgbClr val="FFFFFF"/>
                </a:solidFill>
              </a:rPr>
              <a:t> </a:t>
            </a:r>
            <a:r>
              <a:rPr lang="en-US" sz="4000" dirty="0">
                <a:solidFill>
                  <a:srgbClr val="FFFFFF"/>
                </a:solidFill>
              </a:rPr>
              <a:t> za </a:t>
            </a:r>
            <a:r>
              <a:rPr lang="en-US" sz="4000" dirty="0" err="1">
                <a:solidFill>
                  <a:srgbClr val="FFFFFF"/>
                </a:solidFill>
              </a:rPr>
              <a:t>pozornosť</a:t>
            </a:r>
            <a:r>
              <a:rPr lang="sk-SK" sz="4000" dirty="0">
                <a:solidFill>
                  <a:srgbClr val="FFFFFF"/>
                </a:solidFill>
              </a:rPr>
              <a:t>  !!!</a:t>
            </a:r>
            <a:endParaRPr lang="en-US" sz="4000" dirty="0">
              <a:solidFill>
                <a:srgbClr val="FFFFFF"/>
              </a:solidFill>
            </a:endParaRPr>
          </a:p>
        </p:txBody>
      </p:sp>
      <p:sp>
        <p:nvSpPr>
          <p:cNvPr id="3" name="Zástupný text 2">
            <a:extLst>
              <a:ext uri="{FF2B5EF4-FFF2-40B4-BE49-F238E27FC236}">
                <a16:creationId xmlns:a16="http://schemas.microsoft.com/office/drawing/2014/main" id="{0A257F30-3D98-4ADF-A1F9-F5E340787FA6}"/>
              </a:ext>
            </a:extLst>
          </p:cNvPr>
          <p:cNvSpPr>
            <a:spLocks noGrp="1"/>
          </p:cNvSpPr>
          <p:nvPr>
            <p:ph type="body" idx="1"/>
          </p:nvPr>
        </p:nvSpPr>
        <p:spPr>
          <a:xfrm>
            <a:off x="609598" y="5537914"/>
            <a:ext cx="10965142" cy="414153"/>
          </a:xfrm>
        </p:spPr>
        <p:txBody>
          <a:bodyPr vert="horz" lIns="91440" tIns="45720" rIns="91440" bIns="45720" rtlCol="0" anchor="t">
            <a:normAutofit/>
          </a:bodyPr>
          <a:lstStyle/>
          <a:p>
            <a:pPr algn="ctr"/>
            <a:r>
              <a:rPr lang="en-US" sz="1600" dirty="0">
                <a:solidFill>
                  <a:srgbClr val="FFFFFF">
                    <a:alpha val="75000"/>
                  </a:srgbClr>
                </a:solidFill>
              </a:rPr>
              <a:t>Marek  </a:t>
            </a:r>
            <a:r>
              <a:rPr lang="en-US" sz="1600" dirty="0" err="1">
                <a:solidFill>
                  <a:srgbClr val="FFFFFF">
                    <a:alpha val="75000"/>
                  </a:srgbClr>
                </a:solidFill>
              </a:rPr>
              <a:t>majerčák</a:t>
            </a:r>
            <a:endParaRPr lang="en-US" sz="1600" dirty="0">
              <a:solidFill>
                <a:srgbClr val="FFFFFF">
                  <a:alpha val="75000"/>
                </a:srgbClr>
              </a:solidFill>
            </a:endParaRPr>
          </a:p>
        </p:txBody>
      </p:sp>
    </p:spTree>
    <p:extLst>
      <p:ext uri="{BB962C8B-B14F-4D97-AF65-F5344CB8AC3E}">
        <p14:creationId xmlns:p14="http://schemas.microsoft.com/office/powerpoint/2010/main" val="3169241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0C4F9-6587-4680-B7F1-911BC0829F1F}"/>
              </a:ext>
            </a:extLst>
          </p:cNvPr>
          <p:cNvSpPr>
            <a:spLocks noGrp="1"/>
          </p:cNvSpPr>
          <p:nvPr>
            <p:ph type="title"/>
          </p:nvPr>
        </p:nvSpPr>
        <p:spPr/>
        <p:txBody>
          <a:bodyPr/>
          <a:lstStyle/>
          <a:p>
            <a:r>
              <a:rPr lang="sk-SK" dirty="0"/>
              <a:t>Vývoj</a:t>
            </a:r>
          </a:p>
        </p:txBody>
      </p:sp>
      <p:sp>
        <p:nvSpPr>
          <p:cNvPr id="3" name="Zástupný objekt pre obsah 2">
            <a:extLst>
              <a:ext uri="{FF2B5EF4-FFF2-40B4-BE49-F238E27FC236}">
                <a16:creationId xmlns:a16="http://schemas.microsoft.com/office/drawing/2014/main" id="{D65AE8F0-291A-42D0-B6CD-3225A7CA3D82}"/>
              </a:ext>
            </a:extLst>
          </p:cNvPr>
          <p:cNvSpPr>
            <a:spLocks noGrp="1"/>
          </p:cNvSpPr>
          <p:nvPr>
            <p:ph sz="half" idx="1"/>
          </p:nvPr>
        </p:nvSpPr>
        <p:spPr>
          <a:xfrm>
            <a:off x="638703" y="1839814"/>
            <a:ext cx="5194767" cy="4855122"/>
          </a:xfrm>
        </p:spPr>
        <p:txBody>
          <a:bodyPr/>
          <a:lstStyle/>
          <a:p>
            <a:pPr marL="0" indent="0">
              <a:buNone/>
            </a:pPr>
            <a:r>
              <a:rPr lang="sk-SK" dirty="0">
                <a:ea typeface="+mn-lt"/>
                <a:cs typeface="+mn-lt"/>
              </a:rPr>
              <a:t>Architektonické stvárnenie kráľovskej pohrebnej architektúry, v tomto prípade pyramídy a jej komplexu, reflektuje stále opakujúci sa motív dvoch kultúrnych okruhov – Horného a Dolného Egypta, spojených nakoniec historickým vývojom do jedného celku. Podobne aj stavby, ktoré slúžili panovníkom ako miesto večnej prítomnosti, spájali dva typy predstáv                  o existencii zosnulého panovníka na zemi. Najstaršie </a:t>
            </a:r>
            <a:r>
              <a:rPr lang="sk-SK" dirty="0" err="1">
                <a:ea typeface="+mn-lt"/>
                <a:cs typeface="+mn-lt"/>
              </a:rPr>
              <a:t>hornoegyptské</a:t>
            </a:r>
            <a:r>
              <a:rPr lang="sk-SK" dirty="0">
                <a:ea typeface="+mn-lt"/>
                <a:cs typeface="+mn-lt"/>
              </a:rPr>
              <a:t> kráľovské hrobky svojím tvarom mohyly zhmotňovali predstavu prvotného pahorku, ktorý sa vynoril z </a:t>
            </a:r>
            <a:r>
              <a:rPr lang="sk-SK" dirty="0" err="1">
                <a:ea typeface="+mn-lt"/>
                <a:cs typeface="+mn-lt"/>
              </a:rPr>
              <a:t>praoceánu</a:t>
            </a:r>
            <a:r>
              <a:rPr lang="sk-SK" dirty="0">
                <a:ea typeface="+mn-lt"/>
                <a:cs typeface="+mn-lt"/>
              </a:rPr>
              <a:t> a zrodila sa Zem. Pahorok predstavoval symbol vzniku a znovuzrodenia. </a:t>
            </a:r>
          </a:p>
        </p:txBody>
      </p:sp>
      <p:sp>
        <p:nvSpPr>
          <p:cNvPr id="4" name="Zástupný objekt pre obsah 3">
            <a:extLst>
              <a:ext uri="{FF2B5EF4-FFF2-40B4-BE49-F238E27FC236}">
                <a16:creationId xmlns:a16="http://schemas.microsoft.com/office/drawing/2014/main" id="{F47FEBA8-3506-4910-8F16-E2C4F07024B8}"/>
              </a:ext>
            </a:extLst>
          </p:cNvPr>
          <p:cNvSpPr>
            <a:spLocks noGrp="1"/>
          </p:cNvSpPr>
          <p:nvPr>
            <p:ph sz="half" idx="2"/>
          </p:nvPr>
        </p:nvSpPr>
        <p:spPr/>
        <p:txBody>
          <a:bodyPr/>
          <a:lstStyle/>
          <a:p>
            <a:pPr marL="0" indent="0">
              <a:buNone/>
            </a:pPr>
            <a:r>
              <a:rPr lang="sk-SK" dirty="0">
                <a:ea typeface="+mn-lt"/>
                <a:cs typeface="+mn-lt"/>
              </a:rPr>
              <a:t>Najstarším typom hrobu v tejto oblasti je jama              v piesku, do ktorej bol uložený zosnulý, niekedy spolu  s milodarmi a ďalšími predmetmi pohrebnej výbavy. Časom v 4. tisícročí pred Kr. vznikali hrobky so stále komplexnejšou a rozsiahlejšou dispozíciou. Súčasťou zádušného konceptu bolo presvedčenie, že hrob         je nielen miestom odpočinku, ale aj miestom prebývania duše zosnulého a je večné. </a:t>
            </a:r>
            <a:endParaRPr lang="sk-SK" dirty="0"/>
          </a:p>
        </p:txBody>
      </p:sp>
    </p:spTree>
    <p:extLst>
      <p:ext uri="{BB962C8B-B14F-4D97-AF65-F5344CB8AC3E}">
        <p14:creationId xmlns:p14="http://schemas.microsoft.com/office/powerpoint/2010/main" val="157352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5" descr="Obrázok, na ktorom je vonkajšie, budova, hora, kôň&#10;&#10;Popis vygenerovaný s veľmi vysokou spoľahlivosťou">
            <a:extLst>
              <a:ext uri="{FF2B5EF4-FFF2-40B4-BE49-F238E27FC236}">
                <a16:creationId xmlns:a16="http://schemas.microsoft.com/office/drawing/2014/main" id="{DD7A3FC9-F85F-47CA-84A3-9DD9F128DFFC}"/>
              </a:ext>
            </a:extLst>
          </p:cNvPr>
          <p:cNvPicPr>
            <a:picLocks noGrp="1" noChangeAspect="1"/>
          </p:cNvPicPr>
          <p:nvPr>
            <p:ph sz="half" idx="2"/>
          </p:nvPr>
        </p:nvPicPr>
        <p:blipFill rotWithShape="1">
          <a:blip r:embed="rId2">
            <a:alphaModFix amt="40000"/>
          </a:blip>
          <a:srcRect/>
          <a:stretch/>
        </p:blipFill>
        <p:spPr>
          <a:xfrm>
            <a:off x="20" y="10"/>
            <a:ext cx="12191980" cy="6857990"/>
          </a:xfrm>
          <a:prstGeom prst="rect">
            <a:avLst/>
          </a:prstGeom>
        </p:spPr>
      </p:pic>
      <p:sp>
        <p:nvSpPr>
          <p:cNvPr id="2" name="Nadpis 1">
            <a:extLst>
              <a:ext uri="{FF2B5EF4-FFF2-40B4-BE49-F238E27FC236}">
                <a16:creationId xmlns:a16="http://schemas.microsoft.com/office/drawing/2014/main" id="{2BA814D0-076B-4DDA-A666-9F06B0AEF299}"/>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b="0" kern="1200" cap="all">
                <a:solidFill>
                  <a:schemeClr val="tx1"/>
                </a:solidFill>
                <a:latin typeface="+mj-lt"/>
                <a:ea typeface="+mj-ea"/>
                <a:cs typeface="+mj-cs"/>
              </a:rPr>
              <a:t>gíza</a:t>
            </a:r>
          </a:p>
        </p:txBody>
      </p:sp>
      <p:sp>
        <p:nvSpPr>
          <p:cNvPr id="3" name="Zástupný objekt pre obsah 2">
            <a:extLst>
              <a:ext uri="{FF2B5EF4-FFF2-40B4-BE49-F238E27FC236}">
                <a16:creationId xmlns:a16="http://schemas.microsoft.com/office/drawing/2014/main" id="{9D4387BB-9F3B-431E-960E-8F0EFD637FD1}"/>
              </a:ext>
            </a:extLst>
          </p:cNvPr>
          <p:cNvSpPr>
            <a:spLocks noGrp="1"/>
          </p:cNvSpPr>
          <p:nvPr>
            <p:ph sz="half" idx="1"/>
          </p:nvPr>
        </p:nvSpPr>
        <p:spPr>
          <a:xfrm>
            <a:off x="965199" y="2180496"/>
            <a:ext cx="10261602" cy="3678303"/>
          </a:xfrm>
        </p:spPr>
        <p:txBody>
          <a:bodyPr vert="horz" lIns="91440" tIns="45720" rIns="91440" bIns="45720" rtlCol="0" anchor="ctr">
            <a:normAutofit/>
          </a:bodyPr>
          <a:lstStyle/>
          <a:p>
            <a:pPr marL="0" indent="0">
              <a:buNone/>
            </a:pPr>
            <a:r>
              <a:rPr lang="en-US" dirty="0"/>
              <a:t>Celosvetové najznámejšie pyramídy sa nachádzajú v africkej Gíze, v štáte Egypt.</a:t>
            </a:r>
            <a:r>
              <a:rPr lang="en-US" b="1" dirty="0"/>
              <a:t> Pyramídy</a:t>
            </a:r>
            <a:r>
              <a:rPr lang="en-US" dirty="0"/>
              <a:t> sú stavby </a:t>
            </a:r>
            <a:r>
              <a:rPr lang="en-US" dirty="0" err="1"/>
              <a:t>starovekej</a:t>
            </a:r>
            <a:r>
              <a:rPr lang="en-US" dirty="0"/>
              <a:t> </a:t>
            </a:r>
            <a:r>
              <a:rPr lang="sk-SK" dirty="0"/>
              <a:t>E</a:t>
            </a:r>
            <a:r>
              <a:rPr lang="en-US" dirty="0" err="1"/>
              <a:t>gyptskej</a:t>
            </a:r>
            <a:r>
              <a:rPr lang="en-US" dirty="0"/>
              <a:t> pohrebnej architektúry, ktoré mali obyčajne tvar pravidelného  štvorbokého ihlanu. Väčšinou boli postavené ako hrobky starovekých </a:t>
            </a:r>
            <a:r>
              <a:rPr lang="en-US" dirty="0" err="1"/>
              <a:t>vládcov</a:t>
            </a:r>
            <a:r>
              <a:rPr lang="en-US" dirty="0"/>
              <a:t> </a:t>
            </a:r>
            <a:r>
              <a:rPr lang="sk-SK" dirty="0"/>
              <a:t>a </a:t>
            </a:r>
            <a:r>
              <a:rPr lang="en-US" dirty="0"/>
              <a:t>ich rodinných príslušníkov, najmä počas obdobia Starej a Strednej ríše.</a:t>
            </a:r>
          </a:p>
        </p:txBody>
      </p:sp>
    </p:spTree>
    <p:extLst>
      <p:ext uri="{BB962C8B-B14F-4D97-AF65-F5344CB8AC3E}">
        <p14:creationId xmlns:p14="http://schemas.microsoft.com/office/powerpoint/2010/main" val="403081312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D7FB1B-DB53-4443-AA82-31AC81836DE1}"/>
              </a:ext>
            </a:extLst>
          </p:cNvPr>
          <p:cNvSpPr>
            <a:spLocks noGrp="1"/>
          </p:cNvSpPr>
          <p:nvPr>
            <p:ph type="title"/>
          </p:nvPr>
        </p:nvSpPr>
        <p:spPr>
          <a:xfrm>
            <a:off x="681837" y="1045280"/>
            <a:ext cx="10754416" cy="988332"/>
          </a:xfrm>
        </p:spPr>
        <p:txBody>
          <a:bodyPr/>
          <a:lstStyle/>
          <a:p>
            <a:r>
              <a:rPr lang="sk-SK" sz="2400" dirty="0"/>
              <a:t>Egyptské</a:t>
            </a:r>
            <a:r>
              <a:rPr lang="sk-SK" sz="2400" dirty="0">
                <a:latin typeface="Century"/>
              </a:rPr>
              <a:t> </a:t>
            </a:r>
            <a:r>
              <a:rPr lang="sk-SK" sz="2400" dirty="0"/>
              <a:t>pyramídy</a:t>
            </a:r>
            <a:endParaRPr lang="sk-SK" dirty="0"/>
          </a:p>
        </p:txBody>
      </p:sp>
      <p:sp>
        <p:nvSpPr>
          <p:cNvPr id="3" name="Zástupný objekt pre obsah 2">
            <a:extLst>
              <a:ext uri="{FF2B5EF4-FFF2-40B4-BE49-F238E27FC236}">
                <a16:creationId xmlns:a16="http://schemas.microsoft.com/office/drawing/2014/main" id="{F9B14BE3-D9C6-4921-8BF4-76FB6598099D}"/>
              </a:ext>
            </a:extLst>
          </p:cNvPr>
          <p:cNvSpPr>
            <a:spLocks noGrp="1"/>
          </p:cNvSpPr>
          <p:nvPr>
            <p:ph sz="half" idx="1"/>
          </p:nvPr>
        </p:nvSpPr>
        <p:spPr>
          <a:xfrm>
            <a:off x="681837" y="2402953"/>
            <a:ext cx="5194767" cy="3633047"/>
          </a:xfrm>
        </p:spPr>
        <p:txBody>
          <a:bodyPr/>
          <a:lstStyle/>
          <a:p>
            <a:pPr marL="0" indent="0">
              <a:buNone/>
            </a:pPr>
            <a:r>
              <a:rPr lang="sk-SK" dirty="0">
                <a:ea typeface="+mn-lt"/>
                <a:cs typeface="+mn-lt"/>
              </a:rPr>
              <a:t>Najstaršie staroegyptské pyramídy sa nachádzajú západne od dnešnej dediny </a:t>
            </a:r>
            <a:r>
              <a:rPr lang="sk-SK" dirty="0">
                <a:ea typeface="+mn-lt"/>
                <a:cs typeface="+mn-lt"/>
                <a:hlinkClick r:id="rId2"/>
              </a:rPr>
              <a:t>Sakkára</a:t>
            </a:r>
            <a:r>
              <a:rPr lang="sk-SK" dirty="0">
                <a:ea typeface="+mn-lt"/>
                <a:cs typeface="+mn-lt"/>
              </a:rPr>
              <a:t>, severozápadne od bývalého hlavného mesta </a:t>
            </a:r>
            <a:r>
              <a:rPr lang="sk-SK" dirty="0">
                <a:ea typeface="+mn-lt"/>
                <a:cs typeface="+mn-lt"/>
                <a:hlinkClick r:id="rId3"/>
              </a:rPr>
              <a:t>Mennoferu</a:t>
            </a:r>
            <a:r>
              <a:rPr lang="sk-SK" dirty="0">
                <a:ea typeface="+mn-lt"/>
                <a:cs typeface="+mn-lt"/>
              </a:rPr>
              <a:t> (</a:t>
            </a:r>
            <a:r>
              <a:rPr lang="sk-SK" dirty="0" err="1">
                <a:ea typeface="+mn-lt"/>
                <a:cs typeface="+mn-lt"/>
              </a:rPr>
              <a:t>Memfis</a:t>
            </a:r>
            <a:r>
              <a:rPr lang="sk-SK" dirty="0">
                <a:ea typeface="+mn-lt"/>
                <a:cs typeface="+mn-lt"/>
              </a:rPr>
              <a:t>, D01), ktorému toto územie slúžilo ako mestské pohrebisko od začiatku jeho existencie.</a:t>
            </a:r>
          </a:p>
          <a:p>
            <a:pPr marL="305435" indent="-305435"/>
            <a:endParaRPr lang="sk-SK" dirty="0"/>
          </a:p>
        </p:txBody>
      </p:sp>
      <p:sp>
        <p:nvSpPr>
          <p:cNvPr id="4" name="Zástupný objekt pre obsah 3">
            <a:extLst>
              <a:ext uri="{FF2B5EF4-FFF2-40B4-BE49-F238E27FC236}">
                <a16:creationId xmlns:a16="http://schemas.microsoft.com/office/drawing/2014/main" id="{11C052E9-EF22-445C-94E9-2BFB1CAD89D4}"/>
              </a:ext>
            </a:extLst>
          </p:cNvPr>
          <p:cNvSpPr>
            <a:spLocks noGrp="1"/>
          </p:cNvSpPr>
          <p:nvPr>
            <p:ph sz="half" idx="2"/>
          </p:nvPr>
        </p:nvSpPr>
        <p:spPr>
          <a:xfrm>
            <a:off x="6590594" y="2033612"/>
            <a:ext cx="5194769" cy="3633047"/>
          </a:xfrm>
        </p:spPr>
        <p:txBody>
          <a:bodyPr/>
          <a:lstStyle/>
          <a:p>
            <a:pPr marL="0" indent="0">
              <a:buNone/>
            </a:pPr>
            <a:r>
              <a:rPr lang="sk-SK" dirty="0">
                <a:ea typeface="+mn-lt"/>
                <a:cs typeface="+mn-lt"/>
              </a:rPr>
              <a:t>Najstaršia známa pyramída je </a:t>
            </a:r>
            <a:r>
              <a:rPr lang="sk-SK" dirty="0">
                <a:ea typeface="+mn-lt"/>
                <a:cs typeface="+mn-lt"/>
                <a:hlinkClick r:id="rId4"/>
              </a:rPr>
              <a:t>Džoserova</a:t>
            </a:r>
            <a:r>
              <a:rPr lang="sk-SK" dirty="0">
                <a:ea typeface="+mn-lt"/>
                <a:cs typeface="+mn-lt"/>
              </a:rPr>
              <a:t> (</a:t>
            </a:r>
            <a:r>
              <a:rPr lang="sk-SK" dirty="0" err="1">
                <a:ea typeface="+mn-lt"/>
                <a:cs typeface="+mn-lt"/>
              </a:rPr>
              <a:t>Necerichetova</a:t>
            </a:r>
            <a:r>
              <a:rPr lang="sk-SK" dirty="0">
                <a:ea typeface="+mn-lt"/>
                <a:cs typeface="+mn-lt"/>
              </a:rPr>
              <a:t>) </a:t>
            </a:r>
            <a:r>
              <a:rPr lang="sk-SK" dirty="0">
                <a:ea typeface="+mn-lt"/>
                <a:cs typeface="+mn-lt"/>
                <a:hlinkClick r:id="rId5"/>
              </a:rPr>
              <a:t>Stupňovitá pyramída v Sakkáre</a:t>
            </a:r>
            <a:r>
              <a:rPr lang="sk-SK" dirty="0">
                <a:ea typeface="+mn-lt"/>
                <a:cs typeface="+mn-lt"/>
              </a:rPr>
              <a:t>.</a:t>
            </a:r>
            <a:endParaRPr lang="sk-SK" dirty="0">
              <a:ea typeface="+mn-lt"/>
              <a:cs typeface="+mn-lt"/>
              <a:hlinkClick r:id="rId5"/>
            </a:endParaRP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p:txBody>
      </p:sp>
      <p:pic>
        <p:nvPicPr>
          <p:cNvPr id="6" name="Obrázok 6" descr="Obrázok, na ktorom je vonkajšie, príroda, voda, kopec&#10;&#10;Popis vygenerovaný s veľmi vysokou spoľahlivosťou">
            <a:extLst>
              <a:ext uri="{FF2B5EF4-FFF2-40B4-BE49-F238E27FC236}">
                <a16:creationId xmlns:a16="http://schemas.microsoft.com/office/drawing/2014/main" id="{209D68ED-3ED1-4F14-9133-2B827296FF63}"/>
              </a:ext>
            </a:extLst>
          </p:cNvPr>
          <p:cNvPicPr>
            <a:picLocks noChangeAspect="1"/>
          </p:cNvPicPr>
          <p:nvPr/>
        </p:nvPicPr>
        <p:blipFill>
          <a:blip r:embed="rId6"/>
          <a:stretch>
            <a:fillRect/>
          </a:stretch>
        </p:blipFill>
        <p:spPr>
          <a:xfrm>
            <a:off x="6590594" y="3252486"/>
            <a:ext cx="4800818" cy="3400603"/>
          </a:xfrm>
          <a:prstGeom prst="rect">
            <a:avLst/>
          </a:prstGeom>
        </p:spPr>
      </p:pic>
    </p:spTree>
    <p:extLst>
      <p:ext uri="{BB962C8B-B14F-4D97-AF65-F5344CB8AC3E}">
        <p14:creationId xmlns:p14="http://schemas.microsoft.com/office/powerpoint/2010/main" val="14948882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16E5EE-92E4-407B-9665-C30EAB2E3F68}"/>
              </a:ext>
            </a:extLst>
          </p:cNvPr>
          <p:cNvSpPr>
            <a:spLocks noGrp="1"/>
          </p:cNvSpPr>
          <p:nvPr>
            <p:ph type="title"/>
          </p:nvPr>
        </p:nvSpPr>
        <p:spPr/>
        <p:txBody>
          <a:bodyPr/>
          <a:lstStyle/>
          <a:p>
            <a:r>
              <a:rPr lang="sk-SK" dirty="0"/>
              <a:t>syntéza</a:t>
            </a:r>
          </a:p>
        </p:txBody>
      </p:sp>
      <p:sp>
        <p:nvSpPr>
          <p:cNvPr id="3" name="Zástupný objekt pre obsah 2">
            <a:extLst>
              <a:ext uri="{FF2B5EF4-FFF2-40B4-BE49-F238E27FC236}">
                <a16:creationId xmlns:a16="http://schemas.microsoft.com/office/drawing/2014/main" id="{1CF15410-F56C-42BD-8855-AA0EB345C391}"/>
              </a:ext>
            </a:extLst>
          </p:cNvPr>
          <p:cNvSpPr>
            <a:spLocks noGrp="1"/>
          </p:cNvSpPr>
          <p:nvPr>
            <p:ph sz="half" idx="1"/>
          </p:nvPr>
        </p:nvSpPr>
        <p:spPr>
          <a:xfrm>
            <a:off x="581195" y="2229641"/>
            <a:ext cx="5194767" cy="4107499"/>
          </a:xfrm>
        </p:spPr>
        <p:txBody>
          <a:bodyPr>
            <a:noAutofit/>
          </a:bodyPr>
          <a:lstStyle/>
          <a:p>
            <a:pPr marL="0" indent="0">
              <a:buNone/>
            </a:pPr>
            <a:r>
              <a:rPr lang="sk-SK" sz="1800" dirty="0">
                <a:ea typeface="+mn-lt"/>
                <a:cs typeface="+mn-lt"/>
              </a:rPr>
              <a:t>Kráľovský pyramídový komplex, ktorý vzišiel            zo zlúčenia týchto dvoch tradícií a prvotného slnečného chrámu, mal zabezpečiť trvalú prítomnosť vládcu ako boha na zemi, ručiteľa kozmickej harmónie a sprostredkovateľa </a:t>
            </a:r>
            <a:r>
              <a:rPr lang="sk-SK" sz="1800" dirty="0" err="1">
                <a:ea typeface="+mn-lt"/>
                <a:cs typeface="+mn-lt"/>
              </a:rPr>
              <a:t>transcendentna</a:t>
            </a:r>
            <a:r>
              <a:rPr lang="sk-SK" sz="1800" dirty="0">
                <a:ea typeface="+mn-lt"/>
                <a:cs typeface="+mn-lt"/>
              </a:rPr>
              <a:t>. Jeho vznikom vyvrcholil predchádzajúci vývoj staroegyptských kráľovských hrobiek a </a:t>
            </a:r>
            <a:r>
              <a:rPr lang="sk-SK" sz="1800" i="1" dirty="0">
                <a:ea typeface="+mn-lt"/>
                <a:cs typeface="+mn-lt"/>
              </a:rPr>
              <a:t>„konštrukcia tohto typu stavieb ,               so zabezpečením trvalého kultu zosnulého faraóna sa stala hlavnou prioritou staroegyptského štátu</a:t>
            </a:r>
            <a:r>
              <a:rPr lang="sk-SK" sz="2000" i="1" dirty="0">
                <a:ea typeface="+mn-lt"/>
                <a:cs typeface="+mn-lt"/>
              </a:rPr>
              <a:t>.</a:t>
            </a:r>
            <a:endParaRPr lang="sk-SK" sz="2000" dirty="0"/>
          </a:p>
        </p:txBody>
      </p:sp>
      <p:sp>
        <p:nvSpPr>
          <p:cNvPr id="4" name="Zástupný objekt pre obsah 3">
            <a:extLst>
              <a:ext uri="{FF2B5EF4-FFF2-40B4-BE49-F238E27FC236}">
                <a16:creationId xmlns:a16="http://schemas.microsoft.com/office/drawing/2014/main" id="{92759E42-FD4C-48DF-B66A-53369645864E}"/>
              </a:ext>
            </a:extLst>
          </p:cNvPr>
          <p:cNvSpPr>
            <a:spLocks noGrp="1"/>
          </p:cNvSpPr>
          <p:nvPr>
            <p:ph sz="half" idx="2"/>
          </p:nvPr>
        </p:nvSpPr>
        <p:spPr/>
        <p:txBody>
          <a:bodyPr>
            <a:normAutofit/>
          </a:bodyPr>
          <a:lstStyle/>
          <a:p>
            <a:pPr marL="0" indent="0">
              <a:buNone/>
            </a:pPr>
            <a:r>
              <a:rPr lang="sk-SK" sz="1800" dirty="0"/>
              <a:t>Najstaršou  známou pyramídou a prvou známou  syntézou – „splynutím“ </a:t>
            </a:r>
            <a:r>
              <a:rPr lang="sk-SK" sz="1800" dirty="0" err="1"/>
              <a:t>hornoegyptského</a:t>
            </a:r>
            <a:r>
              <a:rPr lang="sk-SK" sz="1800" dirty="0">
                <a:ea typeface="+mn-lt"/>
                <a:cs typeface="+mn-lt"/>
              </a:rPr>
              <a:t> a </a:t>
            </a:r>
            <a:r>
              <a:rPr lang="sk-SK" sz="1800" dirty="0" err="1">
                <a:ea typeface="+mn-lt"/>
                <a:cs typeface="+mn-lt"/>
              </a:rPr>
              <a:t>dolnogegyptského</a:t>
            </a:r>
            <a:r>
              <a:rPr lang="sk-SK" sz="1800" dirty="0">
                <a:ea typeface="+mn-lt"/>
                <a:cs typeface="+mn-lt"/>
              </a:rPr>
              <a:t> typu hrobky je </a:t>
            </a:r>
            <a:r>
              <a:rPr lang="sk-SK" sz="1800" dirty="0">
                <a:ea typeface="+mn-lt"/>
                <a:cs typeface="+mn-lt"/>
                <a:hlinkClick r:id="rId2"/>
              </a:rPr>
              <a:t>Stupňovitá pyramída v </a:t>
            </a:r>
            <a:r>
              <a:rPr lang="sk-SK" sz="1800" dirty="0" err="1">
                <a:ea typeface="+mn-lt"/>
                <a:cs typeface="+mn-lt"/>
                <a:hlinkClick r:id="rId2"/>
              </a:rPr>
              <a:t>Sakkáre</a:t>
            </a:r>
            <a:r>
              <a:rPr lang="sk-SK" sz="1800" dirty="0">
                <a:ea typeface="+mn-lt"/>
                <a:cs typeface="+mn-lt"/>
              </a:rPr>
              <a:t>. Egyptológia sa domnieva, že patrila faraónovi </a:t>
            </a:r>
            <a:r>
              <a:rPr lang="sk-SK" sz="1800" dirty="0">
                <a:ea typeface="+mn-lt"/>
                <a:cs typeface="+mn-lt"/>
                <a:hlinkClick r:id="rId3"/>
              </a:rPr>
              <a:t>Horovi Necerichetovi</a:t>
            </a:r>
            <a:r>
              <a:rPr lang="sk-SK" sz="1800" dirty="0">
                <a:ea typeface="+mn-lt"/>
                <a:cs typeface="+mn-lt"/>
              </a:rPr>
              <a:t>, známemu aj pod neskoršou prezývkou </a:t>
            </a:r>
            <a:r>
              <a:rPr lang="sk-SK" sz="1800" dirty="0" err="1">
                <a:ea typeface="+mn-lt"/>
                <a:cs typeface="+mn-lt"/>
              </a:rPr>
              <a:t>Džoser</a:t>
            </a:r>
            <a:r>
              <a:rPr lang="sk-SK" sz="1800" dirty="0">
                <a:ea typeface="+mn-lt"/>
                <a:cs typeface="+mn-lt"/>
              </a:rPr>
              <a:t>. </a:t>
            </a:r>
            <a:endParaRPr lang="sk-SK" sz="2000" baseline="30000" dirty="0"/>
          </a:p>
        </p:txBody>
      </p:sp>
    </p:spTree>
    <p:extLst>
      <p:ext uri="{BB962C8B-B14F-4D97-AF65-F5344CB8AC3E}">
        <p14:creationId xmlns:p14="http://schemas.microsoft.com/office/powerpoint/2010/main" val="2106942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5" descr="Obrázok, na ktorom je vonkajšie, budova, ovca, hora&#10;&#10;Popis vygenerovaný s veľmi vysokou spoľahlivosťou">
            <a:extLst>
              <a:ext uri="{FF2B5EF4-FFF2-40B4-BE49-F238E27FC236}">
                <a16:creationId xmlns:a16="http://schemas.microsoft.com/office/drawing/2014/main" id="{7604935E-A884-4BCD-975F-353CBDD09F12}"/>
              </a:ext>
            </a:extLst>
          </p:cNvPr>
          <p:cNvPicPr>
            <a:picLocks noGrp="1" noChangeAspect="1"/>
          </p:cNvPicPr>
          <p:nvPr>
            <p:ph sz="half" idx="2"/>
          </p:nvPr>
        </p:nvPicPr>
        <p:blipFill rotWithShape="1">
          <a:blip r:embed="rId2">
            <a:alphaModFix amt="40000"/>
          </a:blip>
          <a:srcRect t="25000"/>
          <a:stretch/>
        </p:blipFill>
        <p:spPr>
          <a:xfrm>
            <a:off x="20" y="10"/>
            <a:ext cx="12191980" cy="6857990"/>
          </a:xfrm>
          <a:prstGeom prst="rect">
            <a:avLst/>
          </a:prstGeom>
        </p:spPr>
      </p:pic>
      <p:sp>
        <p:nvSpPr>
          <p:cNvPr id="2" name="Nadpis 1">
            <a:extLst>
              <a:ext uri="{FF2B5EF4-FFF2-40B4-BE49-F238E27FC236}">
                <a16:creationId xmlns:a16="http://schemas.microsoft.com/office/drawing/2014/main" id="{CB20DABB-E6C0-4916-B5F3-342EA262E02E}"/>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b="0" kern="1200" cap="all" dirty="0">
                <a:solidFill>
                  <a:schemeClr val="tx1"/>
                </a:solidFill>
                <a:latin typeface="+mj-lt"/>
                <a:ea typeface="+mj-ea"/>
                <a:cs typeface="+mj-cs"/>
              </a:rPr>
              <a:t>Horn</a:t>
            </a:r>
            <a:r>
              <a:rPr lang="sk-SK" b="0" kern="1200" cap="all" dirty="0">
                <a:solidFill>
                  <a:schemeClr val="tx1"/>
                </a:solidFill>
                <a:latin typeface="+mj-lt"/>
                <a:ea typeface="+mj-ea"/>
                <a:cs typeface="+mj-cs"/>
              </a:rPr>
              <a:t>ý</a:t>
            </a:r>
            <a:r>
              <a:rPr lang="en-US" b="0" kern="1200" cap="all" dirty="0">
                <a:solidFill>
                  <a:schemeClr val="tx1"/>
                </a:solidFill>
                <a:latin typeface="+mj-lt"/>
                <a:ea typeface="+mj-ea"/>
                <a:cs typeface="+mj-cs"/>
              </a:rPr>
              <a:t> </a:t>
            </a:r>
            <a:r>
              <a:rPr lang="en-US" b="0" kern="1200" cap="all" dirty="0" err="1">
                <a:solidFill>
                  <a:schemeClr val="tx1"/>
                </a:solidFill>
                <a:latin typeface="+mj-lt"/>
                <a:ea typeface="+mj-ea"/>
                <a:cs typeface="+mj-cs"/>
              </a:rPr>
              <a:t>egypt</a:t>
            </a:r>
            <a:endParaRPr lang="en-US" b="0" kern="1200" cap="all" dirty="0">
              <a:solidFill>
                <a:schemeClr val="tx1"/>
              </a:solidFill>
              <a:latin typeface="+mj-lt"/>
              <a:ea typeface="+mj-ea"/>
              <a:cs typeface="+mj-cs"/>
            </a:endParaRPr>
          </a:p>
        </p:txBody>
      </p:sp>
      <p:sp>
        <p:nvSpPr>
          <p:cNvPr id="3" name="Zástupný objekt pre obsah 2">
            <a:extLst>
              <a:ext uri="{FF2B5EF4-FFF2-40B4-BE49-F238E27FC236}">
                <a16:creationId xmlns:a16="http://schemas.microsoft.com/office/drawing/2014/main" id="{8A744993-B391-4DB6-882E-BC42E3303CF6}"/>
              </a:ext>
            </a:extLst>
          </p:cNvPr>
          <p:cNvSpPr>
            <a:spLocks noGrp="1"/>
          </p:cNvSpPr>
          <p:nvPr>
            <p:ph sz="half" idx="1"/>
          </p:nvPr>
        </p:nvSpPr>
        <p:spPr>
          <a:xfrm>
            <a:off x="965199" y="2180496"/>
            <a:ext cx="10261602" cy="3678303"/>
          </a:xfrm>
        </p:spPr>
        <p:txBody>
          <a:bodyPr vert="horz" lIns="91440" tIns="45720" rIns="91440" bIns="45720" rtlCol="0" anchor="ctr">
            <a:normAutofit/>
          </a:bodyPr>
          <a:lstStyle/>
          <a:p>
            <a:pPr marL="0" indent="0">
              <a:buNone/>
            </a:pPr>
            <a:r>
              <a:rPr lang="en-US" dirty="0"/>
              <a:t>Tradičnou lokalitou večného odpočinku prvých panovníkov starého Egypta v </a:t>
            </a:r>
            <a:r>
              <a:rPr lang="en-US" dirty="0">
                <a:hlinkClick r:id="rId3"/>
              </a:rPr>
              <a:t>predynastickom</a:t>
            </a:r>
            <a:r>
              <a:rPr lang="en-US" dirty="0"/>
              <a:t> a </a:t>
            </a:r>
            <a:r>
              <a:rPr lang="en-US" dirty="0">
                <a:hlinkClick r:id="rId4"/>
              </a:rPr>
              <a:t>ranodynastickom období</a:t>
            </a:r>
            <a:r>
              <a:rPr lang="en-US" dirty="0"/>
              <a:t> bolo mesto </a:t>
            </a:r>
            <a:r>
              <a:rPr lang="en-US" dirty="0">
                <a:hlinkClick r:id="rId5"/>
              </a:rPr>
              <a:t>Abdžu</a:t>
            </a:r>
            <a:r>
              <a:rPr lang="en-US" dirty="0"/>
              <a:t>  (Abydos, D06) s pohrebiskom na západnom okraji, dnes Umm  el-Káb. Miestne kráľovské hrobky z tohto obdobia mali nadzemnú a podzemnú časť. Podzemnú časť  (subštruktúru) tvorila pohrebná komora a jedna alebo viaceré zásobné miestnosti.  Nadzemná časť (superštruktúra) pozostávala z pahorku z piesku, okolo ktorého obiehal múr a tvoril obvod. Na priečelí pri vstupe do hrobky stáli dve kamenné stély. Okolo obvodu sa </a:t>
            </a:r>
            <a:r>
              <a:rPr lang="en-US" dirty="0" err="1"/>
              <a:t>rozkladali</a:t>
            </a:r>
            <a:r>
              <a:rPr lang="en-US" dirty="0"/>
              <a:t> </a:t>
            </a:r>
            <a:r>
              <a:rPr lang="en-US" dirty="0" err="1"/>
              <a:t>ved</a:t>
            </a:r>
            <a:r>
              <a:rPr lang="sk-SK" dirty="0"/>
              <a:t>ľ</a:t>
            </a:r>
            <a:r>
              <a:rPr lang="en-US" dirty="0" err="1"/>
              <a:t>ajšie</a:t>
            </a:r>
            <a:r>
              <a:rPr lang="en-US" dirty="0"/>
              <a:t> </a:t>
            </a:r>
            <a:r>
              <a:rPr lang="en-US" dirty="0" err="1"/>
              <a:t>hrobky</a:t>
            </a:r>
            <a:r>
              <a:rPr lang="sk-SK" dirty="0"/>
              <a:t> </a:t>
            </a:r>
            <a:r>
              <a:rPr lang="en-US" dirty="0"/>
              <a:t> </a:t>
            </a:r>
            <a:r>
              <a:rPr lang="en-US" dirty="0" err="1"/>
              <a:t>manželiek</a:t>
            </a:r>
            <a:r>
              <a:rPr lang="sk-SK" dirty="0"/>
              <a:t>                          </a:t>
            </a:r>
            <a:r>
              <a:rPr lang="en-US" dirty="0"/>
              <a:t> a </a:t>
            </a:r>
            <a:r>
              <a:rPr lang="en-US" dirty="0" err="1"/>
              <a:t>služobníctva</a:t>
            </a:r>
            <a:r>
              <a:rPr lang="en-US" dirty="0"/>
              <a:t>.</a:t>
            </a:r>
          </a:p>
        </p:txBody>
      </p:sp>
    </p:spTree>
    <p:extLst>
      <p:ext uri="{BB962C8B-B14F-4D97-AF65-F5344CB8AC3E}">
        <p14:creationId xmlns:p14="http://schemas.microsoft.com/office/powerpoint/2010/main" val="3855574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F0C5F-D7D5-46D9-ABC8-CC8928612264}"/>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err="1">
                <a:solidFill>
                  <a:schemeClr val="tx1">
                    <a:lumMod val="75000"/>
                    <a:lumOff val="25000"/>
                  </a:schemeClr>
                </a:solidFill>
                <a:latin typeface="+mj-lt"/>
                <a:ea typeface="+mj-ea"/>
                <a:cs typeface="+mj-cs"/>
              </a:rPr>
              <a:t>sakkárske</a:t>
            </a:r>
            <a:r>
              <a:rPr lang="en-US" b="0" kern="1200" cap="all" dirty="0">
                <a:solidFill>
                  <a:schemeClr val="tx1">
                    <a:lumMod val="75000"/>
                    <a:lumOff val="25000"/>
                  </a:schemeClr>
                </a:solidFill>
                <a:latin typeface="+mj-lt"/>
                <a:ea typeface="+mj-ea"/>
                <a:cs typeface="+mj-cs"/>
              </a:rPr>
              <a:t> </a:t>
            </a:r>
            <a:r>
              <a:rPr lang="en-US" b="0" kern="1200" cap="all" dirty="0" err="1">
                <a:solidFill>
                  <a:schemeClr val="tx1">
                    <a:lumMod val="75000"/>
                    <a:lumOff val="25000"/>
                  </a:schemeClr>
                </a:solidFill>
                <a:latin typeface="+mj-lt"/>
                <a:ea typeface="+mj-ea"/>
                <a:cs typeface="+mj-cs"/>
              </a:rPr>
              <a:t>pohrebisko</a:t>
            </a:r>
            <a:r>
              <a:rPr lang="sk-SK" b="0" kern="1200" cap="all" dirty="0">
                <a:solidFill>
                  <a:schemeClr val="tx1">
                    <a:lumMod val="75000"/>
                    <a:lumOff val="25000"/>
                  </a:schemeClr>
                </a:solidFill>
                <a:latin typeface="+mj-lt"/>
                <a:ea typeface="+mj-ea"/>
                <a:cs typeface="+mj-cs"/>
              </a:rPr>
              <a:t>                                  dolný </a:t>
            </a:r>
            <a:r>
              <a:rPr lang="sk-SK" b="0" kern="1200" cap="all" dirty="0" err="1">
                <a:solidFill>
                  <a:schemeClr val="tx1">
                    <a:lumMod val="75000"/>
                    <a:lumOff val="25000"/>
                  </a:schemeClr>
                </a:solidFill>
                <a:latin typeface="+mj-lt"/>
                <a:ea typeface="+mj-ea"/>
                <a:cs typeface="+mj-cs"/>
              </a:rPr>
              <a:t>egypt</a:t>
            </a:r>
            <a:endParaRPr lang="en-US" b="0" kern="1200" cap="all" dirty="0">
              <a:solidFill>
                <a:schemeClr val="tx1">
                  <a:lumMod val="75000"/>
                  <a:lumOff val="25000"/>
                </a:schemeClr>
              </a:solidFill>
              <a:latin typeface="+mj-lt"/>
              <a:ea typeface="+mj-ea"/>
              <a:cs typeface="+mj-cs"/>
            </a:endParaRPr>
          </a:p>
        </p:txBody>
      </p:sp>
      <p:sp>
        <p:nvSpPr>
          <p:cNvPr id="3" name="Zástupný objekt pre obsah 2">
            <a:extLst>
              <a:ext uri="{FF2B5EF4-FFF2-40B4-BE49-F238E27FC236}">
                <a16:creationId xmlns:a16="http://schemas.microsoft.com/office/drawing/2014/main" id="{F5184C70-2309-43D4-B2DD-AB88F8189B2A}"/>
              </a:ext>
            </a:extLst>
          </p:cNvPr>
          <p:cNvSpPr>
            <a:spLocks noGrp="1"/>
          </p:cNvSpPr>
          <p:nvPr>
            <p:ph sz="half" idx="1"/>
          </p:nvPr>
        </p:nvSpPr>
        <p:spPr>
          <a:xfrm>
            <a:off x="6442024" y="2180496"/>
            <a:ext cx="5269977" cy="3634486"/>
          </a:xfrm>
        </p:spPr>
        <p:txBody>
          <a:bodyPr vert="horz" lIns="91440" tIns="45720" rIns="91440" bIns="45720" rtlCol="0" anchor="ctr">
            <a:normAutofit/>
          </a:bodyPr>
          <a:lstStyle/>
          <a:p>
            <a:pPr marL="0" indent="0">
              <a:lnSpc>
                <a:spcPct val="100000"/>
              </a:lnSpc>
              <a:buNone/>
            </a:pPr>
            <a:r>
              <a:rPr lang="sk-SK" dirty="0" err="1"/>
              <a:t>Sakkárske</a:t>
            </a:r>
            <a:r>
              <a:rPr lang="sk-SK" dirty="0"/>
              <a:t> pohrebisko predstavuje súbor pohrebnej architektúry, ktorá nadväzovala na </a:t>
            </a:r>
            <a:r>
              <a:rPr lang="sk-SK" dirty="0" err="1"/>
              <a:t>dolnoegyptskú</a:t>
            </a:r>
            <a:r>
              <a:rPr lang="sk-SK" dirty="0"/>
              <a:t> tradíciu, a tvorí v kultúrnohistorickom kontexte k </a:t>
            </a:r>
            <a:r>
              <a:rPr lang="sk-SK" dirty="0" err="1"/>
              <a:t>hornoegyptskej</a:t>
            </a:r>
            <a:r>
              <a:rPr lang="sk-SK" dirty="0"/>
              <a:t> tradícii paralelu. Územie bolo mestským pohrebiskom prvého hlavného mesta zjednotenej ríše </a:t>
            </a:r>
            <a:r>
              <a:rPr lang="sk-SK" dirty="0" err="1"/>
              <a:t>Inebuhedž</a:t>
            </a:r>
            <a:r>
              <a:rPr lang="sk-SK" dirty="0"/>
              <a:t> („Biele múry“), neskoršieho </a:t>
            </a:r>
            <a:r>
              <a:rPr lang="sk-SK" dirty="0" err="1">
                <a:hlinkClick r:id="rId3"/>
              </a:rPr>
              <a:t>Mennoferu</a:t>
            </a:r>
            <a:r>
              <a:rPr lang="sk-SK" dirty="0"/>
              <a:t> (</a:t>
            </a:r>
            <a:r>
              <a:rPr lang="sk-SK" dirty="0" err="1"/>
              <a:t>Memfis</a:t>
            </a:r>
            <a:r>
              <a:rPr lang="sk-SK" dirty="0"/>
              <a:t>, D01).. Zo začiatku boli na tomto mieste pochovaní len príslušníci vládnucej elity a úradníci štátneho aparátu, ktorí žili v meste. Panovníci sa stále nechávali pochovávať na starom pohrebisku v  </a:t>
            </a:r>
            <a:r>
              <a:rPr lang="sk-SK" dirty="0" err="1"/>
              <a:t>Abdžu</a:t>
            </a:r>
            <a:r>
              <a:rPr lang="sk-SK" dirty="0"/>
              <a:t>  až do </a:t>
            </a:r>
            <a:r>
              <a:rPr lang="sk-SK" dirty="0">
                <a:hlinkClick r:id="rId4"/>
              </a:rPr>
              <a:t>2. dynastie</a:t>
            </a:r>
            <a:r>
              <a:rPr lang="sk-SK" dirty="0"/>
              <a:t>. Je možné, že na  </a:t>
            </a:r>
            <a:r>
              <a:rPr lang="sk-SK" dirty="0" err="1"/>
              <a:t>sakkárskom</a:t>
            </a:r>
            <a:r>
              <a:rPr lang="sk-SK" dirty="0"/>
              <a:t>  pohrebisku si nechali niektorí postaviť symbolickú hrobku (</a:t>
            </a:r>
            <a:r>
              <a:rPr lang="sk-SK" dirty="0" err="1"/>
              <a:t>kenotaf</a:t>
            </a:r>
            <a:r>
              <a:rPr lang="sk-SK" dirty="0"/>
              <a:t>).</a:t>
            </a:r>
          </a:p>
        </p:txBody>
      </p:sp>
      <p:pic>
        <p:nvPicPr>
          <p:cNvPr id="5" name="Obrázok 5">
            <a:extLst>
              <a:ext uri="{FF2B5EF4-FFF2-40B4-BE49-F238E27FC236}">
                <a16:creationId xmlns:a16="http://schemas.microsoft.com/office/drawing/2014/main" id="{B03DEE0C-2CBA-40B0-8A43-356996C5DE11}"/>
              </a:ext>
            </a:extLst>
          </p:cNvPr>
          <p:cNvPicPr>
            <a:picLocks noGrp="1" noChangeAspect="1"/>
          </p:cNvPicPr>
          <p:nvPr>
            <p:ph sz="half" idx="2"/>
          </p:nvPr>
        </p:nvPicPr>
        <p:blipFill rotWithShape="1">
          <a:blip r:embed="rId5"/>
          <a:srcRect l="20372" r="20847"/>
          <a:stretch/>
        </p:blipFill>
        <p:spPr>
          <a:xfrm>
            <a:off x="611392" y="2347105"/>
            <a:ext cx="5074920" cy="3712464"/>
          </a:xfrm>
          <a:prstGeom prst="rect">
            <a:avLst/>
          </a:prstGeom>
        </p:spPr>
      </p:pic>
    </p:spTree>
    <p:extLst>
      <p:ext uri="{BB962C8B-B14F-4D97-AF65-F5344CB8AC3E}">
        <p14:creationId xmlns:p14="http://schemas.microsoft.com/office/powerpoint/2010/main" val="2703805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42A92-35B8-4905-9BD7-730FC4C265DD}"/>
              </a:ext>
            </a:extLst>
          </p:cNvPr>
          <p:cNvSpPr>
            <a:spLocks noGrp="1"/>
          </p:cNvSpPr>
          <p:nvPr>
            <p:ph type="title"/>
          </p:nvPr>
        </p:nvSpPr>
        <p:spPr/>
        <p:txBody>
          <a:bodyPr/>
          <a:lstStyle/>
          <a:p>
            <a:r>
              <a:rPr lang="sk-SK" dirty="0" err="1"/>
              <a:t>Džoserova</a:t>
            </a:r>
            <a:r>
              <a:rPr lang="sk-SK" dirty="0"/>
              <a:t>   </a:t>
            </a:r>
            <a:r>
              <a:rPr lang="sk-SK" dirty="0" err="1"/>
              <a:t>pyramida</a:t>
            </a:r>
            <a:endParaRPr lang="sk-SK" dirty="0"/>
          </a:p>
        </p:txBody>
      </p:sp>
      <p:sp>
        <p:nvSpPr>
          <p:cNvPr id="3" name="Zástupný objekt pre obsah 2">
            <a:extLst>
              <a:ext uri="{FF2B5EF4-FFF2-40B4-BE49-F238E27FC236}">
                <a16:creationId xmlns:a16="http://schemas.microsoft.com/office/drawing/2014/main" id="{33670B1F-D54A-4A54-87E9-41DE50C2EE4E}"/>
              </a:ext>
            </a:extLst>
          </p:cNvPr>
          <p:cNvSpPr>
            <a:spLocks noGrp="1"/>
          </p:cNvSpPr>
          <p:nvPr>
            <p:ph sz="half" idx="1"/>
          </p:nvPr>
        </p:nvSpPr>
        <p:spPr/>
        <p:txBody>
          <a:bodyPr/>
          <a:lstStyle/>
          <a:p>
            <a:pPr marL="0" indent="0">
              <a:buNone/>
            </a:pPr>
            <a:r>
              <a:rPr lang="sk-SK" dirty="0" err="1">
                <a:ea typeface="+mn-lt"/>
                <a:cs typeface="+mn-lt"/>
              </a:rPr>
              <a:t>Džoserová</a:t>
            </a:r>
            <a:r>
              <a:rPr lang="sk-SK" dirty="0">
                <a:ea typeface="+mn-lt"/>
                <a:cs typeface="+mn-lt"/>
              </a:rPr>
              <a:t> pyramída bola prvá pyramída na svete.      Je postavená v </a:t>
            </a:r>
            <a:r>
              <a:rPr lang="sk-SK" dirty="0" err="1">
                <a:ea typeface="+mn-lt"/>
                <a:cs typeface="+mn-lt"/>
              </a:rPr>
              <a:t>Sakkáre</a:t>
            </a:r>
            <a:r>
              <a:rPr lang="sk-SK" dirty="0">
                <a:ea typeface="+mn-lt"/>
                <a:cs typeface="+mn-lt"/>
              </a:rPr>
              <a:t> nie je  klasická, ale stupňovitá. Nechal si ju postaviť </a:t>
            </a:r>
            <a:r>
              <a:rPr lang="sk-SK" dirty="0" err="1">
                <a:ea typeface="+mn-lt"/>
                <a:cs typeface="+mn-lt"/>
              </a:rPr>
              <a:t>faraon</a:t>
            </a:r>
            <a:r>
              <a:rPr lang="sk-SK" dirty="0">
                <a:ea typeface="+mn-lt"/>
                <a:cs typeface="+mn-lt"/>
              </a:rPr>
              <a:t> </a:t>
            </a:r>
            <a:r>
              <a:rPr lang="sk-SK" dirty="0" err="1">
                <a:ea typeface="+mn-lt"/>
                <a:cs typeface="+mn-lt"/>
              </a:rPr>
              <a:t>Džoser</a:t>
            </a:r>
            <a:r>
              <a:rPr lang="sk-SK" dirty="0">
                <a:ea typeface="+mn-lt"/>
                <a:cs typeface="+mn-lt"/>
              </a:rPr>
              <a:t>. Bola postavená okolo roku 2770 </a:t>
            </a:r>
            <a:r>
              <a:rPr lang="sk-SK" dirty="0" err="1">
                <a:ea typeface="+mn-lt"/>
                <a:cs typeface="+mn-lt"/>
              </a:rPr>
              <a:t>pr.n</a:t>
            </a:r>
            <a:r>
              <a:rPr lang="sk-SK" dirty="0">
                <a:ea typeface="+mn-lt"/>
                <a:cs typeface="+mn-lt"/>
              </a:rPr>
              <a:t>. l. Tato pyramída bola 3krát prestavená a dostavovaná. Konečné  základne rozmery dosiahli 125 x 125 metrov, výška zhruba 61 metrov. </a:t>
            </a:r>
            <a:endParaRPr lang="sk-SK" dirty="0"/>
          </a:p>
        </p:txBody>
      </p:sp>
      <p:sp>
        <p:nvSpPr>
          <p:cNvPr id="4" name="Zástupný objekt pre obsah 3">
            <a:extLst>
              <a:ext uri="{FF2B5EF4-FFF2-40B4-BE49-F238E27FC236}">
                <a16:creationId xmlns:a16="http://schemas.microsoft.com/office/drawing/2014/main" id="{A1B7CA25-95DD-4D03-A476-EDA7EAD54058}"/>
              </a:ext>
            </a:extLst>
          </p:cNvPr>
          <p:cNvSpPr>
            <a:spLocks noGrp="1"/>
          </p:cNvSpPr>
          <p:nvPr>
            <p:ph sz="half" idx="2"/>
          </p:nvPr>
        </p:nvSpPr>
        <p:spPr>
          <a:xfrm>
            <a:off x="6416039" y="2098607"/>
            <a:ext cx="5194769" cy="3633047"/>
          </a:xfrm>
        </p:spPr>
        <p:txBody>
          <a:bodyPr/>
          <a:lstStyle/>
          <a:p>
            <a:endParaRPr lang="sk-SK" dirty="0"/>
          </a:p>
        </p:txBody>
      </p:sp>
      <p:pic>
        <p:nvPicPr>
          <p:cNvPr id="6" name="Obrázok 6" descr="Obrázok, na ktorom je vonkajšie, príroda, voda, kopec&#10;&#10;Popis vygenerovaný s veľmi vysokou spoľahlivosťou">
            <a:extLst>
              <a:ext uri="{FF2B5EF4-FFF2-40B4-BE49-F238E27FC236}">
                <a16:creationId xmlns:a16="http://schemas.microsoft.com/office/drawing/2014/main" id="{74DCAE5F-EF10-44C3-BC84-D4D911A40A6F}"/>
              </a:ext>
            </a:extLst>
          </p:cNvPr>
          <p:cNvPicPr>
            <a:picLocks noChangeAspect="1"/>
          </p:cNvPicPr>
          <p:nvPr/>
        </p:nvPicPr>
        <p:blipFill>
          <a:blip r:embed="rId2"/>
          <a:stretch>
            <a:fillRect/>
          </a:stretch>
        </p:blipFill>
        <p:spPr>
          <a:xfrm>
            <a:off x="5638984" y="1269301"/>
            <a:ext cx="5704878" cy="4591749"/>
          </a:xfrm>
          <a:prstGeom prst="rect">
            <a:avLst/>
          </a:prstGeom>
        </p:spPr>
      </p:pic>
    </p:spTree>
    <p:extLst>
      <p:ext uri="{BB962C8B-B14F-4D97-AF65-F5344CB8AC3E}">
        <p14:creationId xmlns:p14="http://schemas.microsoft.com/office/powerpoint/2010/main" val="41431789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8FA5A-D814-4C8C-A1A1-37D4C3D7F813}"/>
              </a:ext>
            </a:extLst>
          </p:cNvPr>
          <p:cNvSpPr>
            <a:spLocks noGrp="1"/>
          </p:cNvSpPr>
          <p:nvPr>
            <p:ph type="title"/>
          </p:nvPr>
        </p:nvSpPr>
        <p:spPr/>
        <p:txBody>
          <a:bodyPr/>
          <a:lstStyle/>
          <a:p>
            <a:r>
              <a:rPr lang="sk-SK" dirty="0"/>
              <a:t>odkaz</a:t>
            </a:r>
          </a:p>
        </p:txBody>
      </p:sp>
      <p:sp>
        <p:nvSpPr>
          <p:cNvPr id="3" name="Zástupný objekt pre obsah 2">
            <a:extLst>
              <a:ext uri="{FF2B5EF4-FFF2-40B4-BE49-F238E27FC236}">
                <a16:creationId xmlns:a16="http://schemas.microsoft.com/office/drawing/2014/main" id="{5A54EE00-1AD0-4FBC-A13F-C8C106DE963D}"/>
              </a:ext>
            </a:extLst>
          </p:cNvPr>
          <p:cNvSpPr>
            <a:spLocks noGrp="1"/>
          </p:cNvSpPr>
          <p:nvPr>
            <p:ph sz="half" idx="1"/>
          </p:nvPr>
        </p:nvSpPr>
        <p:spPr>
          <a:xfrm>
            <a:off x="581195" y="1923203"/>
            <a:ext cx="10033796" cy="4504101"/>
          </a:xfrm>
        </p:spPr>
        <p:txBody>
          <a:bodyPr>
            <a:normAutofit/>
          </a:bodyPr>
          <a:lstStyle/>
          <a:p>
            <a:pPr marL="0" indent="0">
              <a:buNone/>
            </a:pPr>
            <a:r>
              <a:rPr lang="sk-SK" dirty="0"/>
              <a:t>Už v čase kráľovských skalných hrobiek – začiatkom </a:t>
            </a:r>
            <a:r>
              <a:rPr lang="sk-SK" dirty="0">
                <a:hlinkClick r:id="rId2" tooltip="Nová ríša"/>
              </a:rPr>
              <a:t>Novej ríše</a:t>
            </a:r>
            <a:r>
              <a:rPr lang="sk-SK" dirty="0"/>
              <a:t> – pyramída získala ďalší symbolický význam. Popri obraze vychádzajúceho Slnka a prvotného pahorku začala symbolizovať blízkosť kráľovského majestátu v podobe kráľovského hrobu a jej stvárnenie sa stalo dekoratívnym prvkom mnohých hrobiek na nekropolách v ríši. Príkladom môže byť hrobka vezíra </a:t>
            </a:r>
            <a:r>
              <a:rPr lang="sk-SK" dirty="0" err="1"/>
              <a:t>Veseramona</a:t>
            </a:r>
            <a:r>
              <a:rPr lang="sk-SK" dirty="0"/>
              <a:t> (18. dynastia) na tébskej nekropoly.</a:t>
            </a:r>
            <a:r>
              <a:rPr lang="sk-SK" baseline="30000" dirty="0"/>
              <a:t>[</a:t>
            </a:r>
            <a:endParaRPr lang="sk-SK" dirty="0"/>
          </a:p>
          <a:p>
            <a:pPr marL="0" indent="0">
              <a:buNone/>
            </a:pPr>
            <a:r>
              <a:rPr lang="sk-SK" dirty="0"/>
              <a:t>Dlho po skončení rozkvetu výstavby pyramíd v Egypte sa rozbehla výstavba v </a:t>
            </a:r>
            <a:r>
              <a:rPr lang="sk-SK" dirty="0">
                <a:hlinkClick r:id="rId3" tooltip="Núbia"/>
              </a:rPr>
              <a:t>Núbii</a:t>
            </a:r>
            <a:r>
              <a:rPr lang="sk-SK" dirty="0"/>
              <a:t>, na území dnešného </a:t>
            </a:r>
            <a:r>
              <a:rPr lang="sk-SK" dirty="0">
                <a:hlinkClick r:id="rId4" tooltip="Sudán"/>
              </a:rPr>
              <a:t>Sudánu</a:t>
            </a:r>
            <a:r>
              <a:rPr lang="sk-SK" dirty="0"/>
              <a:t>. Bolo to obdobie, keď vlastnému Egyptu vládli králi z </a:t>
            </a:r>
            <a:r>
              <a:rPr lang="sk-SK" dirty="0" err="1">
                <a:hlinkClick r:id="rId5" tooltip="Napata (stránka neexistuje)"/>
              </a:rPr>
              <a:t>Napaty</a:t>
            </a:r>
            <a:r>
              <a:rPr lang="sk-SK" dirty="0"/>
              <a:t>. Ich vláda síce trvala krátko a skončila v roku 661 pred Kr., egyptský vplyv však zanechal nezmazateľnú stopu. Počas neskorého sudánskeho kráľovstva </a:t>
            </a:r>
            <a:r>
              <a:rPr lang="sk-SK" dirty="0" err="1">
                <a:hlinkClick r:id="rId6" tooltip="Meroe (stránka neexistuje)"/>
              </a:rPr>
              <a:t>Meroe</a:t>
            </a:r>
            <a:r>
              <a:rPr lang="sk-SK" dirty="0"/>
              <a:t>, približne v rokoch 300 pred Kr. – 300 po Kr., nastalo vzkriesenie výstavby pyramíd a viedlo k vzniku viac ako dvojstovky miestnych kráľovských hrobiek na okrajoch kráľovských miest, inšpirovaných egyptskou architektúrou.</a:t>
            </a:r>
          </a:p>
          <a:p>
            <a:pPr marL="0" indent="0">
              <a:buNone/>
            </a:pPr>
            <a:r>
              <a:rPr lang="sk-SK" dirty="0"/>
              <a:t>V islamskom období sa </a:t>
            </a:r>
            <a:r>
              <a:rPr lang="sk-SK" dirty="0">
                <a:hlinkClick r:id="rId7" tooltip="Al-Azíz Utmán (stránka neexistuje)"/>
              </a:rPr>
              <a:t>Al-</a:t>
            </a:r>
            <a:r>
              <a:rPr lang="sk-SK" dirty="0" err="1">
                <a:hlinkClick r:id="rId7" tooltip="Al-Azíz Utmán (stránka neexistuje)"/>
              </a:rPr>
              <a:t>Azíz</a:t>
            </a:r>
            <a:r>
              <a:rPr lang="sk-SK" dirty="0">
                <a:hlinkClick r:id="rId7" tooltip="Al-Azíz Utmán (stránka neexistuje)"/>
              </a:rPr>
              <a:t> </a:t>
            </a:r>
            <a:r>
              <a:rPr lang="sk-SK" dirty="0" err="1">
                <a:hlinkClick r:id="rId7" tooltip="Al-Azíz Utmán (stránka neexistuje)"/>
              </a:rPr>
              <a:t>Utmán</a:t>
            </a:r>
            <a:r>
              <a:rPr lang="sk-SK" dirty="0"/>
              <a:t>, syn </a:t>
            </a:r>
            <a:r>
              <a:rPr lang="sk-SK" dirty="0" err="1">
                <a:hlinkClick r:id="rId8" tooltip="Saladin (sultán)"/>
              </a:rPr>
              <a:t>Salahaddína</a:t>
            </a:r>
            <a:r>
              <a:rPr lang="sk-SK" dirty="0"/>
              <a:t>, neúspešne pokúsil zbúrať pyramídy v Gíze. </a:t>
            </a:r>
          </a:p>
          <a:p>
            <a:pPr marL="0" indent="0">
              <a:buNone/>
            </a:pPr>
            <a:r>
              <a:rPr lang="sk-SK" dirty="0"/>
              <a:t>Jeho úsilie zanechalo stopy na </a:t>
            </a:r>
            <a:r>
              <a:rPr lang="sk-SK" dirty="0" err="1"/>
              <a:t>Menkaureho</a:t>
            </a:r>
            <a:r>
              <a:rPr lang="sk-SK" dirty="0"/>
              <a:t> pyramíde.</a:t>
            </a:r>
          </a:p>
          <a:p>
            <a:pPr marL="0" indent="0">
              <a:buNone/>
            </a:pPr>
            <a:endParaRPr lang="sk-SK" dirty="0"/>
          </a:p>
          <a:p>
            <a:pPr marL="0" indent="0">
              <a:buNone/>
            </a:pPr>
            <a:endParaRPr lang="sk-SK" dirty="0"/>
          </a:p>
        </p:txBody>
      </p:sp>
    </p:spTree>
    <p:extLst>
      <p:ext uri="{BB962C8B-B14F-4D97-AF65-F5344CB8AC3E}">
        <p14:creationId xmlns:p14="http://schemas.microsoft.com/office/powerpoint/2010/main" val="40105506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DividendVTI">
  <a:themeElements>
    <a:clrScheme name="AnalogousFromRegularSeedRightStep">
      <a:dk1>
        <a:srgbClr val="000000"/>
      </a:dk1>
      <a:lt1>
        <a:srgbClr val="FFFFFF"/>
      </a:lt1>
      <a:dk2>
        <a:srgbClr val="2E3D22"/>
      </a:dk2>
      <a:lt2>
        <a:srgbClr val="E2E6E8"/>
      </a:lt2>
      <a:accent1>
        <a:srgbClr val="C3734D"/>
      </a:accent1>
      <a:accent2>
        <a:srgbClr val="B1933B"/>
      </a:accent2>
      <a:accent3>
        <a:srgbClr val="9BAB43"/>
      </a:accent3>
      <a:accent4>
        <a:srgbClr val="6DB13B"/>
      </a:accent4>
      <a:accent5>
        <a:srgbClr val="49B848"/>
      </a:accent5>
      <a:accent6>
        <a:srgbClr val="3BB16B"/>
      </a:accent6>
      <a:hlink>
        <a:srgbClr val="3B8BB1"/>
      </a:hlink>
      <a:folHlink>
        <a:srgbClr val="82828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AnalogousFromRegularSeedRightStep">
    <a:dk1>
      <a:srgbClr val="000000"/>
    </a:dk1>
    <a:lt1>
      <a:srgbClr val="FFFFFF"/>
    </a:lt1>
    <a:dk2>
      <a:srgbClr val="2E3D22"/>
    </a:dk2>
    <a:lt2>
      <a:srgbClr val="E2E6E8"/>
    </a:lt2>
    <a:accent1>
      <a:srgbClr val="C3734D"/>
    </a:accent1>
    <a:accent2>
      <a:srgbClr val="B1933B"/>
    </a:accent2>
    <a:accent3>
      <a:srgbClr val="9BAB43"/>
    </a:accent3>
    <a:accent4>
      <a:srgbClr val="6DB13B"/>
    </a:accent4>
    <a:accent5>
      <a:srgbClr val="49B848"/>
    </a:accent5>
    <a:accent6>
      <a:srgbClr val="3BB16B"/>
    </a:accent6>
    <a:hlink>
      <a:srgbClr val="3B8BB1"/>
    </a:hlink>
    <a:folHlink>
      <a:srgbClr val="828282"/>
    </a:folHlink>
  </a:clrScheme>
</a:themeOverride>
</file>

<file path=docProps/app.xml><?xml version="1.0" encoding="utf-8"?>
<Properties xmlns="http://schemas.openxmlformats.org/officeDocument/2006/extended-properties" xmlns:vt="http://schemas.openxmlformats.org/officeDocument/2006/docPropsVTypes">
  <Template/>
  <TotalTime>0</TotalTime>
  <Words>793</Words>
  <Application>Microsoft Office PowerPoint</Application>
  <PresentationFormat>Širokouhlá</PresentationFormat>
  <Paragraphs>49</Paragraphs>
  <Slides>19</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19</vt:i4>
      </vt:variant>
    </vt:vector>
  </HeadingPairs>
  <TitlesOfParts>
    <vt:vector size="24" baseType="lpstr">
      <vt:lpstr>Century</vt:lpstr>
      <vt:lpstr>Franklin Gothic Book</vt:lpstr>
      <vt:lpstr>Franklin Gothic Demi</vt:lpstr>
      <vt:lpstr>Wingdings 2</vt:lpstr>
      <vt:lpstr>DividendVTI</vt:lpstr>
      <vt:lpstr>Pyramídy  v  Afrike</vt:lpstr>
      <vt:lpstr>Vývoj</vt:lpstr>
      <vt:lpstr>gíza</vt:lpstr>
      <vt:lpstr>Egyptské pyramídy</vt:lpstr>
      <vt:lpstr>syntéza</vt:lpstr>
      <vt:lpstr>Horný egypt</vt:lpstr>
      <vt:lpstr>sakkárske pohrebisko                                  dolný egypt</vt:lpstr>
      <vt:lpstr>Džoserova   pyramida</vt:lpstr>
      <vt:lpstr>odkaz</vt:lpstr>
      <vt:lpstr>Konštrukcia č. 1</vt:lpstr>
      <vt:lpstr>Konštrukcia č .2</vt:lpstr>
      <vt:lpstr>Konštrukcia č. 3</vt:lpstr>
      <vt:lpstr>Obrázok  č. 1                          takto vyzerali                           obrázok č. 2                                                               plány                                                               </vt:lpstr>
      <vt:lpstr>    Obrázok  č. 3                                                                          obrázok č. 4     </vt:lpstr>
      <vt:lpstr>materiál</vt:lpstr>
      <vt:lpstr>  čadič                                                                    granit (bazalt)                                                               (žula)</vt:lpstr>
      <vt:lpstr>Pyramídový komplex</vt:lpstr>
      <vt:lpstr>Odkazy na web stránky https://upload.wikimedia.org/wikipedia/commons/c/ca/Straight_on_ramp.jpg www.infoegypt.cz</vt:lpstr>
      <vt:lpstr>                 Ďakujem   vám  za pozornosť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2020-03-25T18:13:27Z</dcterms:created>
  <dcterms:modified xsi:type="dcterms:W3CDTF">2020-03-28T17:57:52Z</dcterms:modified>
</cp:coreProperties>
</file>