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60" r:id="rId5"/>
    <p:sldId id="262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837" autoAdjust="0"/>
  </p:normalViewPr>
  <p:slideViewPr>
    <p:cSldViewPr snapToGrid="0">
      <p:cViewPr varScale="1">
        <p:scale>
          <a:sx n="114" d="100"/>
          <a:sy n="114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Tie%C5%88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sk.wikipedia.org/wiki/Ze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k.wikipedia.org/wiki/Mesiac_(Zeme)" TargetMode="External"/><Relationship Id="rId11" Type="http://schemas.openxmlformats.org/officeDocument/2006/relationships/image" Target="../media/image8.jpg"/><Relationship Id="rId5" Type="http://schemas.openxmlformats.org/officeDocument/2006/relationships/hyperlink" Target="https://sk.wikipedia.org/wiki/Slnko" TargetMode="External"/><Relationship Id="rId10" Type="http://schemas.openxmlformats.org/officeDocument/2006/relationships/hyperlink" Target="https://sk.wikipedia.org/wiki/Obe%C5%BEn%C3%A1_dr%C3%A1ha" TargetMode="External"/><Relationship Id="rId4" Type="http://schemas.openxmlformats.org/officeDocument/2006/relationships/hyperlink" Target="https://sk.wikipedia.org/wiki/Slne%C4%8Dn%C3%A1_s%C3%BAstava" TargetMode="External"/><Relationship Id="rId9" Type="http://schemas.openxmlformats.org/officeDocument/2006/relationships/hyperlink" Target="https://sk.wikipedia.org/wiki/Venu%C5%A1a_(bohy%C5%88a)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Zemsk%C3%A1_k%C3%B4ra" TargetMode="External"/><Relationship Id="rId3" Type="http://schemas.openxmlformats.org/officeDocument/2006/relationships/hyperlink" Target="https://sk.wikipedia.org/wiki/Voda" TargetMode="External"/><Relationship Id="rId7" Type="http://schemas.openxmlformats.org/officeDocument/2006/relationships/hyperlink" Target="https://sk.wikipedia.org/wiki/Hornina" TargetMode="External"/><Relationship Id="rId12" Type="http://schemas.openxmlformats.org/officeDocument/2006/relationships/image" Target="../media/image9.jpg"/><Relationship Id="rId2" Type="http://schemas.openxmlformats.org/officeDocument/2006/relationships/hyperlink" Target="https://sk.wikipedia.org/wiki/Slne%C4%8Dn%C3%A1_s%C3%BAstava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k.wikipedia.org/wiki/Zemsk%C3%BD_pl%C3%A1%C5%A1%C5%A5" TargetMode="External"/><Relationship Id="rId11" Type="http://schemas.openxmlformats.org/officeDocument/2006/relationships/hyperlink" Target="https://sk.wikipedia.org/wiki/Terestri%C3%A1lna_plan%C3%A9ta" TargetMode="External"/><Relationship Id="rId5" Type="http://schemas.openxmlformats.org/officeDocument/2006/relationships/hyperlink" Target="https://sk.wikipedia.org/wiki/Zemsk%C3%A9_jadro" TargetMode="External"/><Relationship Id="rId10" Type="http://schemas.openxmlformats.org/officeDocument/2006/relationships/hyperlink" Target="https://sk.wikipedia.org/wiki/Kontinent" TargetMode="External"/><Relationship Id="rId4" Type="http://schemas.openxmlformats.org/officeDocument/2006/relationships/hyperlink" Target="https://sk.wikipedia.org/wiki/%C5%BDivot" TargetMode="External"/><Relationship Id="rId9" Type="http://schemas.openxmlformats.org/officeDocument/2006/relationships/hyperlink" Target="https://sk.wikipedia.org/wiki/Svetov%C3%BD_oce%C3%A1n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Impaktn%C3%BD_kr%C3%A1ter" TargetMode="External"/><Relationship Id="rId3" Type="http://schemas.openxmlformats.org/officeDocument/2006/relationships/hyperlink" Target="https://sk.wikipedia.org/wiki/Slne%C4%8Dn%C3%A1_s%C3%BAstava" TargetMode="External"/><Relationship Id="rId7" Type="http://schemas.openxmlformats.org/officeDocument/2006/relationships/hyperlink" Target="https://sk.wikipedia.org/wiki/Terestrick%C3%A1_plan%C3%A9ta" TargetMode="External"/><Relationship Id="rId2" Type="http://schemas.openxmlformats.org/officeDocument/2006/relationships/hyperlink" Target="https://sk.wikipedia.org/wiki/Plan%C3%A9ta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k.wikipedia.org/wiki/Zem" TargetMode="External"/><Relationship Id="rId11" Type="http://schemas.openxmlformats.org/officeDocument/2006/relationships/image" Target="../media/image10.jpg"/><Relationship Id="rId5" Type="http://schemas.openxmlformats.org/officeDocument/2006/relationships/hyperlink" Target="https://sk.wikipedia.org/wiki/Mars_(boh)" TargetMode="External"/><Relationship Id="rId10" Type="http://schemas.openxmlformats.org/officeDocument/2006/relationships/hyperlink" Target="https://sk.wikipedia.org/wiki/Ka%C5%88on" TargetMode="External"/><Relationship Id="rId4" Type="http://schemas.openxmlformats.org/officeDocument/2006/relationships/hyperlink" Target="https://sk.wikipedia.org/wiki/Merk%C3%BAr" TargetMode="External"/><Relationship Id="rId9" Type="http://schemas.openxmlformats.org/officeDocument/2006/relationships/hyperlink" Target="https://sk.wikipedia.org/wiki/Sopk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k.m.wikipedia.org/wiki/Hned%C3%BD_trpasl%C3%ADk" TargetMode="External"/><Relationship Id="rId2" Type="http://schemas.openxmlformats.org/officeDocument/2006/relationships/hyperlink" Target="https://sk.m.wikipedia.org/wiki/Hviezda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g"/><Relationship Id="rId4" Type="http://schemas.openxmlformats.org/officeDocument/2006/relationships/hyperlink" Target="https://sk.m.wikipedia.org/wiki/Jovi%C3%A1lna_plan%C3%A9ta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Atmosf%C3%A9ra_(kozmick%C3%A9ho_telesa)" TargetMode="External"/><Relationship Id="rId3" Type="http://schemas.openxmlformats.org/officeDocument/2006/relationships/hyperlink" Target="https://sk.wikipedia.org/wiki/Slne%C4%8Dn%C3%A1_s%C3%BAstava" TargetMode="External"/><Relationship Id="rId7" Type="http://schemas.openxmlformats.org/officeDocument/2006/relationships/hyperlink" Target="https://sk.wikipedia.org/wiki/Jovi%C3%A1lna_plan%C3%A9ta" TargetMode="External"/><Relationship Id="rId12" Type="http://schemas.openxmlformats.org/officeDocument/2006/relationships/image" Target="../media/image12.jpg"/><Relationship Id="rId2" Type="http://schemas.openxmlformats.org/officeDocument/2006/relationships/hyperlink" Target="https://sk.wikipedia.org/wiki/Plan%C3%A9ta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k.wikipedia.org/wiki/Kronos" TargetMode="External"/><Relationship Id="rId11" Type="http://schemas.openxmlformats.org/officeDocument/2006/relationships/hyperlink" Target="https://sk.wikipedia.org/wiki/Teplota" TargetMode="External"/><Relationship Id="rId5" Type="http://schemas.openxmlformats.org/officeDocument/2006/relationships/hyperlink" Target="https://sk.wikipedia.org/wiki/Saturnos" TargetMode="External"/><Relationship Id="rId10" Type="http://schemas.openxmlformats.org/officeDocument/2006/relationships/hyperlink" Target="https://sk.wikipedia.org/wiki/Rovn%C3%ADk" TargetMode="External"/><Relationship Id="rId4" Type="http://schemas.openxmlformats.org/officeDocument/2006/relationships/hyperlink" Target="https://sk.wikipedia.org/wiki/Jupiter" TargetMode="External"/><Relationship Id="rId9" Type="http://schemas.openxmlformats.org/officeDocument/2006/relationships/hyperlink" Target="https://sk.wikipedia.org/wiki/Mrak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k.m.wikipedia.org/w/index.php?title=%C4%BDadov%C3%BD_obor&amp;action=edit&amp;redlink=1" TargetMode="External"/><Relationship Id="rId3" Type="http://schemas.openxmlformats.org/officeDocument/2006/relationships/hyperlink" Target="https://sk.m.wikipedia.org/wiki/Plan%C3%A9ta" TargetMode="External"/><Relationship Id="rId7" Type="http://schemas.openxmlformats.org/officeDocument/2006/relationships/hyperlink" Target="https://sk.m.wikipedia.org/wiki/Nept%C3%BAn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k.m.wikipedia.org/wiki/Jovi%C3%A1lna_plan%C3%A9ta" TargetMode="External"/><Relationship Id="rId5" Type="http://schemas.openxmlformats.org/officeDocument/2006/relationships/hyperlink" Target="https://sk.m.wikipedia.org/wiki/Slne%C4%8Dn%C3%A1_s%C3%BAstava" TargetMode="External"/><Relationship Id="rId10" Type="http://schemas.openxmlformats.org/officeDocument/2006/relationships/hyperlink" Target="https://sk.m.wikipedia.org/wiki/Uranos" TargetMode="External"/><Relationship Id="rId4" Type="http://schemas.openxmlformats.org/officeDocument/2006/relationships/hyperlink" Target="https://sk.m.wikipedia.org/wiki/Slnko" TargetMode="External"/><Relationship Id="rId9" Type="http://schemas.openxmlformats.org/officeDocument/2006/relationships/hyperlink" Target="https://sk.m.wikipedia.org/wiki/Gr%C3%A9cka_mytol%C3%B3gia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k.m.wikipedia.org/wiki/Zem" TargetMode="External"/><Relationship Id="rId3" Type="http://schemas.openxmlformats.org/officeDocument/2006/relationships/hyperlink" Target="https://sk.m.wikipedia.org/wiki/23._september" TargetMode="External"/><Relationship Id="rId7" Type="http://schemas.openxmlformats.org/officeDocument/2006/relationships/hyperlink" Target="https://sk.m.wikipedia.org/wiki/Rovn%C3%ADk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k.m.wikipedia.org/w/index.php?title=Dr%C3%A1hov%C3%A1_porucha&amp;action=edit&amp;redlink=1" TargetMode="External"/><Relationship Id="rId5" Type="http://schemas.openxmlformats.org/officeDocument/2006/relationships/hyperlink" Target="https://sk.m.wikipedia.org/wiki/Johann_Gottfried_Galle" TargetMode="External"/><Relationship Id="rId10" Type="http://schemas.openxmlformats.org/officeDocument/2006/relationships/hyperlink" Target="https://sk.m.wikipedia.org/wiki/Nept%C3%BAn_(boh)" TargetMode="External"/><Relationship Id="rId4" Type="http://schemas.openxmlformats.org/officeDocument/2006/relationships/hyperlink" Target="https://sk.m.wikipedia.org/wiki/1846" TargetMode="External"/><Relationship Id="rId9" Type="http://schemas.openxmlformats.org/officeDocument/2006/relationships/hyperlink" Target="https://sk.m.wikipedia.org/wiki/Ur%C3%A1n_(plan%C3%A9ta)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setitagila-css.ru/uran.htmlv" TargetMode="External"/><Relationship Id="rId3" Type="http://schemas.openxmlformats.org/officeDocument/2006/relationships/hyperlink" Target="https://www.dreamstime.com/royalty-free-stock-image-zodiac-signs-image28095126" TargetMode="External"/><Relationship Id="rId7" Type="http://schemas.openxmlformats.org/officeDocument/2006/relationships/hyperlink" Target="https://www.istockphoto.com/photos/saturn?mediatype=photography&amp;phrase=saturn&amp;sort=mostpopular" TargetMode="External"/><Relationship Id="rId2" Type="http://schemas.openxmlformats.org/officeDocument/2006/relationships/hyperlink" Target="https://www.cyberspaceorbit.com/indexback62.html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nypost.com/2020/03/17/jupiters-mysterious-great-red-spot-is-shrinking/" TargetMode="External"/><Relationship Id="rId5" Type="http://schemas.openxmlformats.org/officeDocument/2006/relationships/hyperlink" Target="https://www.thebetterindia.com/160317/mangalyaan-stunning" TargetMode="External"/><Relationship Id="rId4" Type="http://schemas.openxmlformats.org/officeDocument/2006/relationships/hyperlink" Target="https://www.nationalgeographic.com/photography/photos/milestones-space-photography/" TargetMode="External"/><Relationship Id="rId9" Type="http://schemas.openxmlformats.org/officeDocument/2006/relationships/hyperlink" Target="https://www.jpl.nasa.gov/spaceimages/details.php?id=PIA01492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Plan%C3%A9tka" TargetMode="External"/><Relationship Id="rId13" Type="http://schemas.openxmlformats.org/officeDocument/2006/relationships/hyperlink" Target="https://sk.wikipedia.org/wiki/Medziplanet%C3%A1rny_prach" TargetMode="External"/><Relationship Id="rId3" Type="http://schemas.openxmlformats.org/officeDocument/2006/relationships/hyperlink" Target="https://sk.wikipedia.org/wiki/Slnko" TargetMode="External"/><Relationship Id="rId7" Type="http://schemas.openxmlformats.org/officeDocument/2006/relationships/hyperlink" Target="https://sk.wikipedia.org/wiki/Trpasli%C4%8Dia_plan%C3%A9ta" TargetMode="External"/><Relationship Id="rId12" Type="http://schemas.openxmlformats.org/officeDocument/2006/relationships/hyperlink" Target="https://sk.wikipedia.org/wiki/Medziplanet%C3%A1rny_plyn" TargetMode="External"/><Relationship Id="rId2" Type="http://schemas.openxmlformats.org/officeDocument/2006/relationships/hyperlink" Target="https://sk.wikipedia.org/wiki/Planet%C3%A1rna_s%C3%BAstava" TargetMode="External"/><Relationship Id="rId16" Type="http://schemas.openxmlformats.org/officeDocument/2006/relationships/hyperlink" Target="https://sk.wikipedia.org/wiki/Galaxia_(na%C5%A1a_hviezdna_s%C3%BAstava)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k.wikipedia.org/wiki/Plan%C3%A9ta" TargetMode="External"/><Relationship Id="rId11" Type="http://schemas.openxmlformats.org/officeDocument/2006/relationships/hyperlink" Target="https://sk.wikipedia.org/wiki/Meteoroid" TargetMode="External"/><Relationship Id="rId5" Type="http://schemas.openxmlformats.org/officeDocument/2006/relationships/hyperlink" Target="https://sk.wikipedia.org/wiki/Teleso_(fyzika)" TargetMode="External"/><Relationship Id="rId15" Type="http://schemas.openxmlformats.org/officeDocument/2006/relationships/hyperlink" Target="https://sk.wikipedia.org/wiki/Medzihviezdna_hmota" TargetMode="External"/><Relationship Id="rId10" Type="http://schemas.openxmlformats.org/officeDocument/2006/relationships/hyperlink" Target="https://sk.wikipedia.org/wiki/Prirodzen%C3%BD_satelit" TargetMode="External"/><Relationship Id="rId4" Type="http://schemas.openxmlformats.org/officeDocument/2006/relationships/hyperlink" Target="https://sk.wikipedia.org/wiki/Zem" TargetMode="External"/><Relationship Id="rId9" Type="http://schemas.openxmlformats.org/officeDocument/2006/relationships/hyperlink" Target="https://sk.wikipedia.org/wiki/Kom%C3%A9ta" TargetMode="External"/><Relationship Id="rId14" Type="http://schemas.openxmlformats.org/officeDocument/2006/relationships/hyperlink" Target="https://sk.wikipedia.org/wiki/Hviezd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Parabola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sk.wikipedia.org/wiki/Elipsa" TargetMode="External"/><Relationship Id="rId12" Type="http://schemas.openxmlformats.org/officeDocument/2006/relationships/hyperlink" Target="https://sk.wikipedia.org/wiki/Obe%C5%BEn%C3%A1_dr%C3%A1h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Kru%C5%BEnica" TargetMode="External"/><Relationship Id="rId11" Type="http://schemas.openxmlformats.org/officeDocument/2006/relationships/hyperlink" Target="https://sk.wikipedia.org/wiki/Odpor_prostredia" TargetMode="External"/><Relationship Id="rId5" Type="http://schemas.openxmlformats.org/officeDocument/2006/relationships/hyperlink" Target="https://sk.wikipedia.org/wiki/Ku%C5%BEe%C4%BEose%C4%8Dka" TargetMode="External"/><Relationship Id="rId10" Type="http://schemas.openxmlformats.org/officeDocument/2006/relationships/hyperlink" Target="https://sk.wikipedia.org/wiki/Keplerove_z%C3%A1kony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sk.wikipedia.org/wiki/Hyperbola_(matematika)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Energia" TargetMode="External"/><Relationship Id="rId3" Type="http://schemas.openxmlformats.org/officeDocument/2006/relationships/hyperlink" Target="https://sk.wikipedia.org/wiki/Slne%C4%8Dn%C3%A1_s%C3%BAstava" TargetMode="External"/><Relationship Id="rId7" Type="http://schemas.openxmlformats.org/officeDocument/2006/relationships/hyperlink" Target="https://sk.wikipedia.org/wiki/Zem" TargetMode="External"/><Relationship Id="rId2" Type="http://schemas.openxmlformats.org/officeDocument/2006/relationships/hyperlink" Target="https://sk.wikipedia.org/wiki/Hviezda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k.wikipedia.org/wiki/Obe%C5%BEn%C3%A1_dr%C3%A1ha" TargetMode="External"/><Relationship Id="rId5" Type="http://schemas.openxmlformats.org/officeDocument/2006/relationships/hyperlink" Target="https://sk.wikipedia.org/wiki/Gravit%C3%A1cia" TargetMode="External"/><Relationship Id="rId10" Type="http://schemas.openxmlformats.org/officeDocument/2006/relationships/image" Target="../media/image6.jpg"/><Relationship Id="rId4" Type="http://schemas.openxmlformats.org/officeDocument/2006/relationships/hyperlink" Target="https://sk.wikipedia.org/wiki/Planet%C3%A1rna_s%C3%BAstava" TargetMode="External"/><Relationship Id="rId9" Type="http://schemas.openxmlformats.org/officeDocument/2006/relationships/hyperlink" Target="https://sk.wikipedia.org/wiki/Astronomick%C3%BD_symbo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Magnetick%C3%A9_pole" TargetMode="External"/><Relationship Id="rId3" Type="http://schemas.openxmlformats.org/officeDocument/2006/relationships/hyperlink" Target="https://sk.wikipedia.org/wiki/Slnko" TargetMode="External"/><Relationship Id="rId7" Type="http://schemas.openxmlformats.org/officeDocument/2006/relationships/hyperlink" Target="https://sk.wikipedia.org/wiki/Hustota_(objemov%C3%A1_hmotnos%C5%A5)" TargetMode="External"/><Relationship Id="rId12" Type="http://schemas.openxmlformats.org/officeDocument/2006/relationships/image" Target="../media/image7.jpg"/><Relationship Id="rId2" Type="http://schemas.openxmlformats.org/officeDocument/2006/relationships/hyperlink" Target="https://sk.wikipedia.org/wiki/Plan%C3%A9ta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k.wikipedia.org/wiki/Atmosf%C3%A9ra_(kozmick%C3%A9ho_telesa)" TargetMode="External"/><Relationship Id="rId11" Type="http://schemas.openxmlformats.org/officeDocument/2006/relationships/hyperlink" Target="https://sk.wikipedia.org/wiki/Mesiac_(dru%C5%BEica)" TargetMode="External"/><Relationship Id="rId5" Type="http://schemas.openxmlformats.org/officeDocument/2006/relationships/hyperlink" Target="https://sk.wikipedia.org/wiki/Impaktn%C3%BD_kr%C3%A1ter" TargetMode="External"/><Relationship Id="rId10" Type="http://schemas.openxmlformats.org/officeDocument/2006/relationships/hyperlink" Target="https://sk.wikipedia.org/wiki/Rota%C4%8Dn%C3%BD_pohyb" TargetMode="External"/><Relationship Id="rId4" Type="http://schemas.openxmlformats.org/officeDocument/2006/relationships/hyperlink" Target="https://sk.wikipedia.org/wiki/Slne%C4%8Dn%C3%A1_s%C3%BAstava" TargetMode="External"/><Relationship Id="rId9" Type="http://schemas.openxmlformats.org/officeDocument/2006/relationships/hyperlink" Target="https://sk.wikipedia.org/wiki/Jadro_plan%C3%A9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3D842-68DA-48D7-BF6B-F127E9772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213" y="171450"/>
            <a:ext cx="7197725" cy="2743199"/>
          </a:xfrm>
        </p:spPr>
        <p:txBody>
          <a:bodyPr>
            <a:normAutofit/>
          </a:bodyPr>
          <a:lstStyle/>
          <a:p>
            <a:r>
              <a:rPr lang="sk-SK" dirty="0"/>
              <a:t>Planéty slnečnej sústavy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9AE38F-6FDF-4F33-A2E7-E7F3EE7AB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5000624"/>
            <a:ext cx="7197726" cy="790575"/>
          </a:xfrm>
        </p:spPr>
        <p:txBody>
          <a:bodyPr/>
          <a:lstStyle/>
          <a:p>
            <a:r>
              <a:rPr lang="sk-SK" dirty="0"/>
              <a:t>Eliška </a:t>
            </a:r>
            <a:r>
              <a:rPr lang="sk-SK" dirty="0" err="1"/>
              <a:t>andrašiková</a:t>
            </a:r>
            <a:r>
              <a:rPr lang="sk-SK" dirty="0"/>
              <a:t> 5.c</a:t>
            </a:r>
          </a:p>
          <a:p>
            <a:r>
              <a:rPr lang="sk-SK" dirty="0"/>
              <a:t>Základná škola, levočská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DAC7F-B72E-4788-88FC-638A285D9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8A2D2F-E1F1-4E78-9C06-4F6E775827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CDF84C-3B2B-4B7B-B13B-B77B2599CF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8698CF6-1AA7-467C-88CB-8EB1FFC9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609600"/>
            <a:ext cx="10031413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 err="1"/>
              <a:t>venuša</a:t>
            </a:r>
            <a:endParaRPr lang="en-US" sz="66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44C4FE6-C910-4DD3-8023-162E0C658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3714" y="2227792"/>
            <a:ext cx="5257799" cy="364913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b="1" dirty="0" err="1"/>
              <a:t>Venuša</a:t>
            </a:r>
            <a:r>
              <a:rPr lang="en-US" dirty="0"/>
              <a:t> je </a:t>
            </a:r>
            <a:r>
              <a:rPr lang="en-US" dirty="0" err="1"/>
              <a:t>druhá</a:t>
            </a:r>
            <a:r>
              <a:rPr lang="en-US" dirty="0"/>
              <a:t> </a:t>
            </a:r>
            <a:r>
              <a:rPr lang="en-US" dirty="0" err="1"/>
              <a:t>planéta</a:t>
            </a:r>
            <a:r>
              <a:rPr lang="en-US" dirty="0"/>
              <a:t> </a:t>
            </a:r>
            <a:r>
              <a:rPr lang="en-US" dirty="0" err="1">
                <a:hlinkClick r:id="rId4" tooltip="Slnečná sústava"/>
              </a:rPr>
              <a:t>slnečnej</a:t>
            </a:r>
            <a:r>
              <a:rPr lang="en-US" dirty="0">
                <a:hlinkClick r:id="rId4" tooltip="Slnečná sústava"/>
              </a:rPr>
              <a:t> </a:t>
            </a:r>
            <a:r>
              <a:rPr lang="en-US" dirty="0" err="1">
                <a:hlinkClick r:id="rId4" tooltip="Slnečná sústava"/>
              </a:rPr>
              <a:t>sústavy</a:t>
            </a:r>
            <a:r>
              <a:rPr lang="en-US" dirty="0"/>
              <a:t> (v </a:t>
            </a:r>
            <a:r>
              <a:rPr lang="en-US" dirty="0" err="1"/>
              <a:t>poradí</a:t>
            </a:r>
            <a:r>
              <a:rPr lang="en-US" dirty="0"/>
              <a:t> od </a:t>
            </a:r>
            <a:r>
              <a:rPr lang="en-US" dirty="0" err="1">
                <a:hlinkClick r:id="rId5" tooltip="Slnko"/>
              </a:rPr>
              <a:t>Slnka</a:t>
            </a:r>
            <a:r>
              <a:rPr lang="en-US" dirty="0"/>
              <a:t>), po </a:t>
            </a:r>
            <a:r>
              <a:rPr lang="en-US" dirty="0" err="1"/>
              <a:t>Slnku</a:t>
            </a:r>
            <a:r>
              <a:rPr lang="en-US" dirty="0"/>
              <a:t> a po </a:t>
            </a:r>
            <a:r>
              <a:rPr lang="en-US" dirty="0" err="1">
                <a:hlinkClick r:id="rId6" tooltip="Mesiac (Zeme)"/>
              </a:rPr>
              <a:t>Mesiaci</a:t>
            </a:r>
            <a:r>
              <a:rPr lang="en-US" dirty="0"/>
              <a:t> </a:t>
            </a:r>
            <a:r>
              <a:rPr lang="en-US" dirty="0" err="1"/>
              <a:t>najjasnejší</a:t>
            </a:r>
            <a:r>
              <a:rPr lang="en-US" dirty="0"/>
              <a:t> </a:t>
            </a:r>
            <a:r>
              <a:rPr lang="en-US" dirty="0" err="1"/>
              <a:t>objekt</a:t>
            </a:r>
            <a:r>
              <a:rPr lang="en-US" dirty="0"/>
              <a:t> </a:t>
            </a:r>
            <a:r>
              <a:rPr lang="en-US" dirty="0" err="1"/>
              <a:t>viditeľný</a:t>
            </a:r>
            <a:r>
              <a:rPr lang="en-US" dirty="0"/>
              <a:t> zo </a:t>
            </a:r>
            <a:r>
              <a:rPr lang="en-US" dirty="0" err="1">
                <a:hlinkClick r:id="rId7" tooltip="Zem"/>
              </a:rPr>
              <a:t>Zeme</a:t>
            </a:r>
            <a:r>
              <a:rPr lang="en-US" dirty="0"/>
              <a:t>. </a:t>
            </a:r>
            <a:r>
              <a:rPr lang="en-US" dirty="0" err="1"/>
              <a:t>Pomenovaná</a:t>
            </a:r>
            <a:r>
              <a:rPr lang="en-US" dirty="0"/>
              <a:t> je po </a:t>
            </a:r>
            <a:r>
              <a:rPr lang="en-US" dirty="0" err="1"/>
              <a:t>starorímskej</a:t>
            </a:r>
            <a:r>
              <a:rPr lang="en-US" dirty="0"/>
              <a:t> </a:t>
            </a:r>
            <a:r>
              <a:rPr lang="en-US" dirty="0" err="1"/>
              <a:t>bohyni</a:t>
            </a:r>
            <a:r>
              <a:rPr lang="en-US" dirty="0"/>
              <a:t> </a:t>
            </a:r>
            <a:r>
              <a:rPr lang="en-US" dirty="0" err="1"/>
              <a:t>lásky</a:t>
            </a:r>
            <a:r>
              <a:rPr lang="en-US" dirty="0"/>
              <a:t>. </a:t>
            </a:r>
            <a:r>
              <a:rPr lang="en-US" dirty="0" err="1"/>
              <a:t>Maximálna</a:t>
            </a:r>
            <a:r>
              <a:rPr lang="en-US" dirty="0"/>
              <a:t> </a:t>
            </a:r>
            <a:r>
              <a:rPr lang="en-US" dirty="0" err="1"/>
              <a:t>uhlová</a:t>
            </a:r>
            <a:r>
              <a:rPr lang="en-US" dirty="0"/>
              <a:t> </a:t>
            </a:r>
            <a:r>
              <a:rPr lang="en-US" dirty="0" err="1"/>
              <a:t>vzdialenosť</a:t>
            </a:r>
            <a:r>
              <a:rPr lang="en-US" dirty="0"/>
              <a:t> </a:t>
            </a:r>
            <a:r>
              <a:rPr lang="en-US" dirty="0" err="1"/>
              <a:t>Venuše</a:t>
            </a:r>
            <a:r>
              <a:rPr lang="en-US" dirty="0"/>
              <a:t> od </a:t>
            </a:r>
            <a:r>
              <a:rPr lang="en-US" dirty="0" err="1"/>
              <a:t>Slnka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48°. So </a:t>
            </a:r>
            <a:r>
              <a:rPr lang="en-US" dirty="0" err="1"/>
              <a:t>Slnkom</a:t>
            </a:r>
            <a:r>
              <a:rPr lang="en-US" dirty="0"/>
              <a:t> a </a:t>
            </a:r>
            <a:r>
              <a:rPr lang="en-US" dirty="0" err="1"/>
              <a:t>Mesiacom</a:t>
            </a:r>
            <a:r>
              <a:rPr lang="en-US" dirty="0"/>
              <a:t> </a:t>
            </a:r>
            <a:r>
              <a:rPr lang="en-US" dirty="0" err="1"/>
              <a:t>patrí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jediné</a:t>
            </a:r>
            <a:r>
              <a:rPr lang="en-US" dirty="0"/>
              <a:t> tri </a:t>
            </a:r>
            <a:r>
              <a:rPr lang="en-US" dirty="0" err="1"/>
              <a:t>nebeské</a:t>
            </a:r>
            <a:r>
              <a:rPr lang="en-US" dirty="0"/>
              <a:t> </a:t>
            </a:r>
            <a:r>
              <a:rPr lang="en-US" dirty="0" err="1"/>
              <a:t>telesá</a:t>
            </a:r>
            <a:r>
              <a:rPr lang="en-US" dirty="0"/>
              <a:t>, </a:t>
            </a:r>
            <a:r>
              <a:rPr lang="en-US" dirty="0" err="1"/>
              <a:t>ktorých</a:t>
            </a:r>
            <a:r>
              <a:rPr lang="en-US" dirty="0"/>
              <a:t> </a:t>
            </a:r>
            <a:r>
              <a:rPr lang="en-US" dirty="0" err="1"/>
              <a:t>svetlo</a:t>
            </a:r>
            <a:r>
              <a:rPr lang="en-US" dirty="0"/>
              <a:t> </a:t>
            </a:r>
            <a:r>
              <a:rPr lang="en-US" dirty="0" err="1"/>
              <a:t>vrhá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Zem</a:t>
            </a:r>
            <a:r>
              <a:rPr lang="en-US" dirty="0"/>
              <a:t> </a:t>
            </a:r>
            <a:r>
              <a:rPr lang="en-US" dirty="0" err="1">
                <a:hlinkClick r:id="rId8" tooltip="Tieň"/>
              </a:rPr>
              <a:t>tiene</a:t>
            </a:r>
            <a:r>
              <a:rPr lang="en-US" dirty="0"/>
              <a:t> </a:t>
            </a:r>
            <a:r>
              <a:rPr lang="en-US" dirty="0" err="1"/>
              <a:t>viditeľné</a:t>
            </a:r>
            <a:r>
              <a:rPr lang="en-US" dirty="0"/>
              <a:t> </a:t>
            </a:r>
            <a:r>
              <a:rPr lang="en-US" dirty="0" err="1"/>
              <a:t>voľným</a:t>
            </a:r>
            <a:r>
              <a:rPr lang="en-US" dirty="0"/>
              <a:t> </a:t>
            </a:r>
            <a:r>
              <a:rPr lang="en-US" dirty="0" err="1"/>
              <a:t>okom.</a:t>
            </a:r>
            <a:r>
              <a:rPr lang="en-US" b="1" dirty="0" err="1"/>
              <a:t>Venuša</a:t>
            </a:r>
            <a:r>
              <a:rPr lang="en-US" dirty="0"/>
              <a:t> je </a:t>
            </a:r>
            <a:r>
              <a:rPr lang="en-US" dirty="0" err="1"/>
              <a:t>druhá</a:t>
            </a:r>
            <a:r>
              <a:rPr lang="en-US" dirty="0"/>
              <a:t> </a:t>
            </a:r>
            <a:r>
              <a:rPr lang="en-US" dirty="0" err="1"/>
              <a:t>planéta</a:t>
            </a:r>
            <a:r>
              <a:rPr lang="en-US" dirty="0"/>
              <a:t> </a:t>
            </a:r>
            <a:r>
              <a:rPr lang="en-US" dirty="0" err="1">
                <a:hlinkClick r:id="rId4" tooltip="Slnečná sústava"/>
              </a:rPr>
              <a:t>slnečnej</a:t>
            </a:r>
            <a:r>
              <a:rPr lang="en-US" dirty="0">
                <a:hlinkClick r:id="rId4" tooltip="Slnečná sústava"/>
              </a:rPr>
              <a:t> </a:t>
            </a:r>
            <a:r>
              <a:rPr lang="en-US" dirty="0" err="1">
                <a:hlinkClick r:id="rId4" tooltip="Slnečná sústava"/>
              </a:rPr>
              <a:t>sústavy</a:t>
            </a:r>
            <a:r>
              <a:rPr lang="en-US" dirty="0"/>
              <a:t> (v </a:t>
            </a:r>
            <a:r>
              <a:rPr lang="en-US" dirty="0" err="1"/>
              <a:t>poradí</a:t>
            </a:r>
            <a:r>
              <a:rPr lang="en-US" dirty="0"/>
              <a:t> od </a:t>
            </a:r>
            <a:r>
              <a:rPr lang="en-US" dirty="0" err="1">
                <a:hlinkClick r:id="rId5" tooltip="Slnko"/>
              </a:rPr>
              <a:t>Slnka</a:t>
            </a:r>
            <a:r>
              <a:rPr lang="en-US" dirty="0"/>
              <a:t>), po </a:t>
            </a:r>
            <a:r>
              <a:rPr lang="en-US" dirty="0" err="1"/>
              <a:t>Slnku</a:t>
            </a:r>
            <a:r>
              <a:rPr lang="en-US" dirty="0"/>
              <a:t> a po </a:t>
            </a:r>
            <a:r>
              <a:rPr lang="en-US" dirty="0" err="1">
                <a:hlinkClick r:id="rId6" tooltip="Mesiac (Zeme)"/>
              </a:rPr>
              <a:t>Mesiaci</a:t>
            </a:r>
            <a:r>
              <a:rPr lang="en-US" dirty="0"/>
              <a:t> </a:t>
            </a:r>
            <a:r>
              <a:rPr lang="en-US" dirty="0" err="1"/>
              <a:t>najjasnejší</a:t>
            </a:r>
            <a:r>
              <a:rPr lang="en-US" dirty="0"/>
              <a:t> </a:t>
            </a:r>
            <a:r>
              <a:rPr lang="en-US" dirty="0" err="1"/>
              <a:t>objekt</a:t>
            </a:r>
            <a:r>
              <a:rPr lang="en-US" dirty="0"/>
              <a:t> </a:t>
            </a:r>
            <a:r>
              <a:rPr lang="en-US" dirty="0" err="1"/>
              <a:t>viditeľný</a:t>
            </a:r>
            <a:r>
              <a:rPr lang="en-US" dirty="0"/>
              <a:t> zo </a:t>
            </a:r>
            <a:r>
              <a:rPr lang="en-US" dirty="0" err="1">
                <a:hlinkClick r:id="rId7" tooltip="Zem"/>
              </a:rPr>
              <a:t>Zeme</a:t>
            </a:r>
            <a:r>
              <a:rPr lang="en-US" dirty="0"/>
              <a:t>. </a:t>
            </a:r>
            <a:r>
              <a:rPr lang="en-US" dirty="0" err="1"/>
              <a:t>Pomenovaná</a:t>
            </a:r>
            <a:r>
              <a:rPr lang="en-US" dirty="0"/>
              <a:t> je po </a:t>
            </a:r>
            <a:r>
              <a:rPr lang="en-US" dirty="0" err="1"/>
              <a:t>starorímskej</a:t>
            </a:r>
            <a:r>
              <a:rPr lang="en-US" dirty="0"/>
              <a:t> </a:t>
            </a:r>
            <a:r>
              <a:rPr lang="en-US" dirty="0" err="1">
                <a:hlinkClick r:id="rId9" tooltip="Venuša (bohyňa)"/>
              </a:rPr>
              <a:t>bohyni</a:t>
            </a:r>
            <a:r>
              <a:rPr lang="en-US" dirty="0">
                <a:hlinkClick r:id="rId9" tooltip="Venuša (bohyňa)"/>
              </a:rPr>
              <a:t> </a:t>
            </a:r>
            <a:r>
              <a:rPr lang="en-US" dirty="0" err="1">
                <a:hlinkClick r:id="rId9" tooltip="Venuša (bohyňa)"/>
              </a:rPr>
              <a:t>lásky</a:t>
            </a:r>
            <a:r>
              <a:rPr lang="en-US" dirty="0"/>
              <a:t>.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>
                <a:hlinkClick r:id="rId10" tooltip="Obežná dráha"/>
              </a:rPr>
              <a:t>obežná</a:t>
            </a:r>
            <a:r>
              <a:rPr lang="en-US" dirty="0">
                <a:hlinkClick r:id="rId10" tooltip="Obežná dráha"/>
              </a:rPr>
              <a:t> </a:t>
            </a:r>
            <a:r>
              <a:rPr lang="en-US" dirty="0" err="1">
                <a:hlinkClick r:id="rId10" tooltip="Obežná dráha"/>
              </a:rPr>
              <a:t>dráha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nachádza</a:t>
            </a:r>
            <a:r>
              <a:rPr lang="en-US" dirty="0"/>
              <a:t> </a:t>
            </a:r>
            <a:r>
              <a:rPr lang="en-US" dirty="0" err="1"/>
              <a:t>vnútri</a:t>
            </a:r>
            <a:r>
              <a:rPr lang="en-US" dirty="0"/>
              <a:t> </a:t>
            </a:r>
            <a:r>
              <a:rPr lang="en-US" dirty="0" err="1"/>
              <a:t>dráhy</a:t>
            </a:r>
            <a:r>
              <a:rPr lang="en-US" dirty="0"/>
              <a:t> </a:t>
            </a:r>
            <a:r>
              <a:rPr lang="en-US" dirty="0" err="1"/>
              <a:t>Zeme</a:t>
            </a:r>
            <a:r>
              <a:rPr lang="en-US" dirty="0"/>
              <a:t>, to </a:t>
            </a:r>
            <a:r>
              <a:rPr lang="en-US" dirty="0" err="1"/>
              <a:t>znamená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nikdy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oblohe</a:t>
            </a:r>
            <a:r>
              <a:rPr lang="en-US" dirty="0"/>
              <a:t> </a:t>
            </a:r>
            <a:r>
              <a:rPr lang="en-US" dirty="0" err="1"/>
              <a:t>nevzdiali</a:t>
            </a:r>
            <a:r>
              <a:rPr lang="en-US" dirty="0"/>
              <a:t> </a:t>
            </a:r>
            <a:r>
              <a:rPr lang="en-US" dirty="0" err="1"/>
              <a:t>ďaleko</a:t>
            </a:r>
            <a:r>
              <a:rPr lang="en-US" dirty="0"/>
              <a:t> od </a:t>
            </a:r>
            <a:r>
              <a:rPr lang="en-US" dirty="0" err="1"/>
              <a:t>Slnka</a:t>
            </a:r>
            <a:r>
              <a:rPr lang="en-US" dirty="0"/>
              <a:t>. </a:t>
            </a:r>
            <a:r>
              <a:rPr lang="en-US" dirty="0" err="1"/>
              <a:t>Maximálna</a:t>
            </a:r>
            <a:r>
              <a:rPr lang="en-US" dirty="0"/>
              <a:t> </a:t>
            </a:r>
            <a:r>
              <a:rPr lang="en-US" dirty="0" err="1"/>
              <a:t>uhlová</a:t>
            </a:r>
            <a:r>
              <a:rPr lang="en-US" dirty="0"/>
              <a:t> </a:t>
            </a:r>
            <a:r>
              <a:rPr lang="en-US" dirty="0" err="1"/>
              <a:t>vzdialenosť</a:t>
            </a:r>
            <a:r>
              <a:rPr lang="en-US" dirty="0"/>
              <a:t> </a:t>
            </a:r>
            <a:r>
              <a:rPr lang="en-US" dirty="0" err="1"/>
              <a:t>Venuše</a:t>
            </a:r>
            <a:r>
              <a:rPr lang="en-US" dirty="0"/>
              <a:t> od </a:t>
            </a:r>
            <a:r>
              <a:rPr lang="en-US" dirty="0" err="1"/>
              <a:t>Slnka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48°. So </a:t>
            </a:r>
            <a:r>
              <a:rPr lang="en-US" dirty="0" err="1"/>
              <a:t>Slnkom</a:t>
            </a:r>
            <a:r>
              <a:rPr lang="en-US" dirty="0"/>
              <a:t> a </a:t>
            </a:r>
            <a:r>
              <a:rPr lang="en-US" dirty="0" err="1"/>
              <a:t>Mesiacom</a:t>
            </a:r>
            <a:r>
              <a:rPr lang="en-US" dirty="0"/>
              <a:t> </a:t>
            </a:r>
            <a:r>
              <a:rPr lang="en-US" dirty="0" err="1"/>
              <a:t>patrí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jediné</a:t>
            </a:r>
            <a:r>
              <a:rPr lang="en-US" dirty="0"/>
              <a:t> tri </a:t>
            </a:r>
            <a:r>
              <a:rPr lang="en-US" dirty="0" err="1"/>
              <a:t>nebeské</a:t>
            </a:r>
            <a:r>
              <a:rPr lang="en-US" dirty="0"/>
              <a:t> </a:t>
            </a:r>
            <a:r>
              <a:rPr lang="en-US" dirty="0" err="1"/>
              <a:t>telesá</a:t>
            </a:r>
            <a:r>
              <a:rPr lang="en-US" dirty="0"/>
              <a:t>, </a:t>
            </a:r>
            <a:r>
              <a:rPr lang="en-US" dirty="0" err="1"/>
              <a:t>ktorých</a:t>
            </a:r>
            <a:r>
              <a:rPr lang="en-US" dirty="0"/>
              <a:t> </a:t>
            </a:r>
            <a:r>
              <a:rPr lang="en-US" dirty="0" err="1"/>
              <a:t>svetlo</a:t>
            </a:r>
            <a:r>
              <a:rPr lang="en-US" dirty="0"/>
              <a:t> </a:t>
            </a:r>
            <a:r>
              <a:rPr lang="en-US" dirty="0" err="1"/>
              <a:t>vrhá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Zem</a:t>
            </a:r>
            <a:r>
              <a:rPr lang="en-US" dirty="0"/>
              <a:t> </a:t>
            </a:r>
            <a:r>
              <a:rPr lang="en-US" dirty="0" err="1">
                <a:hlinkClick r:id="rId8" tooltip="Tieň"/>
              </a:rPr>
              <a:t>tiene</a:t>
            </a:r>
            <a:r>
              <a:rPr lang="en-US" dirty="0"/>
              <a:t> </a:t>
            </a:r>
            <a:r>
              <a:rPr lang="en-US" dirty="0" err="1"/>
              <a:t>viditeľné</a:t>
            </a:r>
            <a:r>
              <a:rPr lang="en-US" dirty="0"/>
              <a:t> </a:t>
            </a:r>
            <a:r>
              <a:rPr lang="en-US" dirty="0" err="1"/>
              <a:t>voľným</a:t>
            </a:r>
            <a:r>
              <a:rPr lang="en-US" dirty="0"/>
              <a:t> </a:t>
            </a:r>
            <a:r>
              <a:rPr lang="en-US" dirty="0" err="1"/>
              <a:t>okom</a:t>
            </a:r>
            <a:r>
              <a:rPr lang="en-US" dirty="0"/>
              <a:t>.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8" name="Zástupný objekt pre obrázok 7" descr="Obrázok, na ktorom je vnútri, hviezda, sedenie, čierne&#10;&#10;Automaticky generovaný popis">
            <a:extLst>
              <a:ext uri="{FF2B5EF4-FFF2-40B4-BE49-F238E27FC236}">
                <a16:creationId xmlns:a16="http://schemas.microsoft.com/office/drawing/2014/main" id="{E2940771-6493-4C81-9F96-A080757749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11"/>
          <a:srcRect l="14115" r="14115"/>
          <a:stretch>
            <a:fillRect/>
          </a:stretch>
        </p:blipFill>
        <p:spPr>
          <a:xfrm>
            <a:off x="8072438" y="723900"/>
            <a:ext cx="3754434" cy="4405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168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BE338-7FCC-4F6B-979B-DB3A5B98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457200"/>
            <a:ext cx="4221553" cy="1828800"/>
          </a:xfrm>
        </p:spPr>
        <p:txBody>
          <a:bodyPr>
            <a:normAutofit/>
          </a:bodyPr>
          <a:lstStyle/>
          <a:p>
            <a:r>
              <a:rPr lang="sk-SK" sz="6600" dirty="0"/>
              <a:t>zem</a:t>
            </a:r>
            <a:endParaRPr lang="en-US" sz="66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79C489-B5A3-4067-9E3A-EAB9945B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5403" y="2286000"/>
            <a:ext cx="6164653" cy="1828800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 err="1">
                <a:latin typeface="+mj-lt"/>
              </a:rPr>
              <a:t>Zem</a:t>
            </a:r>
            <a:r>
              <a:rPr lang="en-US" sz="9600" dirty="0">
                <a:latin typeface="+mj-lt"/>
              </a:rPr>
              <a:t> je v </a:t>
            </a:r>
            <a:r>
              <a:rPr lang="en-US" sz="9600" dirty="0" err="1">
                <a:latin typeface="+mj-lt"/>
              </a:rPr>
              <a:t>poradí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tretia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planéta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  <a:hlinkClick r:id="rId2" tooltip="Slnečná sústava"/>
              </a:rPr>
              <a:t>slnečnej</a:t>
            </a:r>
            <a:r>
              <a:rPr lang="en-US" sz="9600" dirty="0">
                <a:latin typeface="+mj-lt"/>
                <a:hlinkClick r:id="rId2" tooltip="Slnečná sústava"/>
              </a:rPr>
              <a:t> </a:t>
            </a:r>
            <a:r>
              <a:rPr lang="en-US" sz="9600" dirty="0" err="1">
                <a:latin typeface="+mj-lt"/>
                <a:hlinkClick r:id="rId2" tooltip="Slnečná sústava"/>
              </a:rPr>
              <a:t>sústavy</a:t>
            </a:r>
            <a:r>
              <a:rPr lang="en-US" sz="9600" dirty="0">
                <a:latin typeface="+mj-lt"/>
              </a:rPr>
              <a:t>. Je to </a:t>
            </a:r>
            <a:r>
              <a:rPr lang="en-US" sz="9600" dirty="0" err="1">
                <a:latin typeface="+mj-lt"/>
              </a:rPr>
              <a:t>zároveň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jediná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planéta</a:t>
            </a:r>
            <a:r>
              <a:rPr lang="en-US" sz="9600" dirty="0">
                <a:latin typeface="+mj-lt"/>
              </a:rPr>
              <a:t>, </a:t>
            </a:r>
            <a:r>
              <a:rPr lang="en-US" sz="9600" dirty="0" err="1">
                <a:latin typeface="+mj-lt"/>
              </a:rPr>
              <a:t>na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ktorej</a:t>
            </a:r>
            <a:r>
              <a:rPr lang="en-US" sz="9600" dirty="0">
                <a:latin typeface="+mj-lt"/>
              </a:rPr>
              <a:t> je </a:t>
            </a:r>
            <a:r>
              <a:rPr lang="en-US" sz="9600" dirty="0" err="1">
                <a:latin typeface="+mj-lt"/>
              </a:rPr>
              <a:t>podľa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súčasných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vedeckých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poznatkov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  <a:hlinkClick r:id="rId3" tooltip="Voda"/>
              </a:rPr>
              <a:t>voda</a:t>
            </a:r>
            <a:r>
              <a:rPr lang="en-US" sz="9600" dirty="0">
                <a:latin typeface="+mj-lt"/>
              </a:rPr>
              <a:t> v </a:t>
            </a:r>
            <a:r>
              <a:rPr lang="en-US" sz="9600" dirty="0" err="1">
                <a:latin typeface="+mj-lt"/>
              </a:rPr>
              <a:t>kvapalnom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skupenstve</a:t>
            </a:r>
            <a:r>
              <a:rPr lang="en-US" sz="9600" dirty="0">
                <a:latin typeface="+mj-lt"/>
              </a:rPr>
              <a:t> a </a:t>
            </a:r>
            <a:r>
              <a:rPr lang="en-US" sz="9600" dirty="0" err="1">
                <a:latin typeface="+mj-lt"/>
                <a:hlinkClick r:id="rId4" tooltip="Život"/>
              </a:rPr>
              <a:t>život</a:t>
            </a:r>
            <a:r>
              <a:rPr lang="en-US" sz="9600" dirty="0">
                <a:latin typeface="+mj-lt"/>
              </a:rPr>
              <a:t>.  </a:t>
            </a:r>
          </a:p>
          <a:p>
            <a:r>
              <a:rPr lang="en-US" sz="9600" dirty="0">
                <a:latin typeface="+mj-lt"/>
              </a:rPr>
              <a:t>V </a:t>
            </a:r>
            <a:r>
              <a:rPr lang="en-US" sz="9600" dirty="0" err="1">
                <a:latin typeface="+mj-lt"/>
              </a:rPr>
              <a:t>strede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Zeme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sa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nachádza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horúce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husté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  <a:hlinkClick r:id="rId5" tooltip="Zemské jadro"/>
              </a:rPr>
              <a:t>jadro</a:t>
            </a:r>
            <a:r>
              <a:rPr lang="en-US" sz="9600" dirty="0">
                <a:latin typeface="+mj-lt"/>
              </a:rPr>
              <a:t>, </a:t>
            </a:r>
            <a:r>
              <a:rPr lang="en-US" sz="9600" dirty="0" err="1">
                <a:latin typeface="+mj-lt"/>
              </a:rPr>
              <a:t>ktoré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obklopuje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chladnejší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  <a:hlinkClick r:id="rId6" tooltip="Zemský plášť"/>
              </a:rPr>
              <a:t>plášť</a:t>
            </a:r>
            <a:r>
              <a:rPr lang="en-US" sz="9600" dirty="0">
                <a:latin typeface="+mj-lt"/>
              </a:rPr>
              <a:t> z </a:t>
            </a:r>
            <a:r>
              <a:rPr lang="en-US" sz="9600" dirty="0" err="1">
                <a:latin typeface="+mj-lt"/>
              </a:rPr>
              <a:t>roztavených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  <a:hlinkClick r:id="rId7" tooltip="Hornina"/>
              </a:rPr>
              <a:t>hornín</a:t>
            </a:r>
            <a:r>
              <a:rPr lang="en-US" sz="9600" dirty="0">
                <a:latin typeface="+mj-lt"/>
              </a:rPr>
              <a:t>. Na </a:t>
            </a:r>
            <a:r>
              <a:rPr lang="en-US" sz="9600" dirty="0" err="1">
                <a:latin typeface="+mj-lt"/>
              </a:rPr>
              <a:t>povrchu</a:t>
            </a:r>
            <a:r>
              <a:rPr lang="en-US" sz="9600" dirty="0">
                <a:latin typeface="+mj-lt"/>
              </a:rPr>
              <a:t> je </a:t>
            </a:r>
            <a:r>
              <a:rPr lang="en-US" sz="9600" dirty="0" err="1">
                <a:latin typeface="+mj-lt"/>
                <a:hlinkClick r:id="rId8" tooltip="Zemská kôra"/>
              </a:rPr>
              <a:t>kôra</a:t>
            </a:r>
            <a:r>
              <a:rPr lang="en-US" sz="9600" dirty="0">
                <a:latin typeface="+mj-lt"/>
              </a:rPr>
              <a:t>, </a:t>
            </a:r>
            <a:r>
              <a:rPr lang="en-US" sz="9600" dirty="0" err="1">
                <a:latin typeface="+mj-lt"/>
              </a:rPr>
              <a:t>ktorá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dosahuje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rôznu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hrúbku</a:t>
            </a:r>
            <a:r>
              <a:rPr lang="en-US" sz="9600" dirty="0">
                <a:latin typeface="+mj-lt"/>
              </a:rPr>
              <a:t> v </a:t>
            </a:r>
            <a:r>
              <a:rPr lang="en-US" sz="9600" dirty="0" err="1">
                <a:latin typeface="+mj-lt"/>
              </a:rPr>
              <a:t>závislosti</a:t>
            </a:r>
            <a:r>
              <a:rPr lang="en-US" sz="9600" dirty="0">
                <a:latin typeface="+mj-lt"/>
              </a:rPr>
              <a:t> od </a:t>
            </a:r>
            <a:r>
              <a:rPr lang="en-US" sz="9600" dirty="0" err="1">
                <a:latin typeface="+mj-lt"/>
              </a:rPr>
              <a:t>miesta</a:t>
            </a:r>
            <a:r>
              <a:rPr lang="en-US" sz="9600" dirty="0">
                <a:latin typeface="+mj-lt"/>
              </a:rPr>
              <a:t> (pod </a:t>
            </a:r>
            <a:r>
              <a:rPr lang="en-US" sz="9600" dirty="0" err="1">
                <a:latin typeface="+mj-lt"/>
                <a:hlinkClick r:id="rId9" tooltip="Svetový oceán"/>
              </a:rPr>
              <a:t>oceánmi</a:t>
            </a:r>
            <a:r>
              <a:rPr lang="en-US" sz="9600" dirty="0">
                <a:latin typeface="+mj-lt"/>
              </a:rPr>
              <a:t> je </a:t>
            </a:r>
            <a:r>
              <a:rPr lang="en-US" sz="9600" dirty="0" err="1">
                <a:latin typeface="+mj-lt"/>
              </a:rPr>
              <a:t>všeobecne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tenšia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ako</a:t>
            </a:r>
            <a:r>
              <a:rPr lang="en-US" sz="9600" dirty="0">
                <a:latin typeface="+mj-lt"/>
              </a:rPr>
              <a:t> pod </a:t>
            </a:r>
            <a:r>
              <a:rPr lang="en-US" sz="9600" dirty="0" err="1">
                <a:latin typeface="+mj-lt"/>
                <a:hlinkClick r:id="rId10" tooltip="Kontinent"/>
              </a:rPr>
              <a:t>kontinentmi</a:t>
            </a:r>
            <a:r>
              <a:rPr lang="en-US" sz="9600" dirty="0">
                <a:latin typeface="+mj-lt"/>
              </a:rPr>
              <a:t>). </a:t>
            </a:r>
            <a:r>
              <a:rPr lang="en-US" sz="9600" dirty="0" err="1">
                <a:latin typeface="+mj-lt"/>
              </a:rPr>
              <a:t>Vďaka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pevnému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povrchu</a:t>
            </a:r>
            <a:r>
              <a:rPr lang="en-US" sz="9600" dirty="0">
                <a:latin typeface="+mj-lt"/>
              </a:rPr>
              <a:t> a </a:t>
            </a:r>
            <a:r>
              <a:rPr lang="en-US" sz="9600" dirty="0" err="1">
                <a:latin typeface="+mj-lt"/>
              </a:rPr>
              <a:t>vnútornému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zloženiu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Zem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zaraďujeme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medzi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  <a:hlinkClick r:id="rId11" tooltip="Terestriálna planéta"/>
              </a:rPr>
              <a:t>terestriálne</a:t>
            </a:r>
            <a:r>
              <a:rPr lang="en-US" sz="9600" dirty="0">
                <a:latin typeface="+mj-lt"/>
                <a:hlinkClick r:id="rId11" tooltip="Terestriálna planéta"/>
              </a:rPr>
              <a:t> </a:t>
            </a:r>
            <a:r>
              <a:rPr lang="en-US" sz="9600" dirty="0" err="1">
                <a:latin typeface="+mj-lt"/>
                <a:hlinkClick r:id="rId11" tooltip="Terestriálna planéta"/>
              </a:rPr>
              <a:t>planéty</a:t>
            </a:r>
            <a:r>
              <a:rPr lang="en-US" sz="9600" dirty="0">
                <a:latin typeface="+mj-lt"/>
              </a:rPr>
              <a:t>.</a:t>
            </a:r>
          </a:p>
          <a:p>
            <a:endParaRPr lang="en-US" dirty="0"/>
          </a:p>
        </p:txBody>
      </p:sp>
      <p:pic>
        <p:nvPicPr>
          <p:cNvPr id="11" name="Obrázok 10" descr="Obrázok, na ktorom je satelit, sedenie, stôl, modré&#10;&#10;Automaticky generovaný popis">
            <a:extLst>
              <a:ext uri="{FF2B5EF4-FFF2-40B4-BE49-F238E27FC236}">
                <a16:creationId xmlns:a16="http://schemas.microsoft.com/office/drawing/2014/main" id="{F5DBE1A3-1875-422D-B6AB-A3B05E2950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0056" y="1300162"/>
            <a:ext cx="5062538" cy="4257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045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E53989-2F7B-4B3A-AE7D-C9B2A4541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160" y="1014413"/>
            <a:ext cx="4593028" cy="1371600"/>
          </a:xfrm>
        </p:spPr>
        <p:txBody>
          <a:bodyPr>
            <a:normAutofit/>
          </a:bodyPr>
          <a:lstStyle/>
          <a:p>
            <a:r>
              <a:rPr lang="sk-SK" sz="6600" dirty="0"/>
              <a:t>Mars</a:t>
            </a:r>
            <a:endParaRPr lang="en-US" sz="66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4141DB-AB07-42F0-9CE8-33ACD21A0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6E708429-2C0D-4DC5-A619-D17D1285318C}"/>
              </a:ext>
            </a:extLst>
          </p:cNvPr>
          <p:cNvSpPr/>
          <p:nvPr/>
        </p:nvSpPr>
        <p:spPr>
          <a:xfrm>
            <a:off x="547688" y="273203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Mars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je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štvrtá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hlinkClick r:id="rId2" tooltip="Planét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planéta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hlinkClick r:id="rId3" tooltip="Slnečná sústav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slnečnej</a:t>
            </a:r>
            <a:r>
              <a:rPr lang="en-US" sz="2400" dirty="0">
                <a:solidFill>
                  <a:srgbClr val="FFFF00"/>
                </a:solidFill>
                <a:latin typeface="+mj-lt"/>
                <a:hlinkClick r:id="rId3" tooltip="Slnečná sústav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hlinkClick r:id="rId3" tooltip="Slnečná sústav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sústavy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v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poradí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od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Slnka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. Je to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druhá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najmenšia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planéta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(po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  <a:hlinkClick r:id="rId4" tooltip="Merkú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Merkúre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).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Pomenovaná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je po </a:t>
            </a:r>
            <a:r>
              <a:rPr lang="en-US" sz="2400" dirty="0" err="1">
                <a:solidFill>
                  <a:srgbClr val="FFFF00"/>
                </a:solidFill>
                <a:latin typeface="+mj-lt"/>
                <a:hlinkClick r:id="rId5" tooltip="Mars (boh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Marsovi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starorímskom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bohovi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vojny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Jeho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dráha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sa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nachádza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až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za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dráhou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hlinkClick r:id="rId6" tooltip="Zem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Zeme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Ide o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planétu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hlinkClick r:id="rId7" tooltip="Terestrická planét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terestrického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typu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, to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znamená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že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má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pevný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horninový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povrch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pokrytý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  <a:hlinkClick r:id="rId8" tooltip="Impaktný krát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impaktnými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  <a:hlinkClick r:id="rId8" tooltip="Impaktný krát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  <a:hlinkClick r:id="rId8" tooltip="Impaktný krát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krátermi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vysokými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hlinkClick r:id="rId9" tooltip="Sopk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sopkami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hlbokými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hlinkClick r:id="rId10" tooltip="Kaň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kaňonmi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a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ďalšími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útva</a:t>
            </a:r>
            <a:r>
              <a:rPr lang="sk-SK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rmy</a:t>
            </a:r>
            <a:r>
              <a:rPr lang="sk-SK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.</a:t>
            </a:r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94C043A4-8E8F-48BE-B18C-8BFA407693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8054" y="1943100"/>
            <a:ext cx="3878146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81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7E08-D45B-4595-8AA9-92A567CF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773" y="1040398"/>
            <a:ext cx="4407290" cy="1243013"/>
          </a:xfrm>
        </p:spPr>
        <p:txBody>
          <a:bodyPr>
            <a:normAutofit/>
          </a:bodyPr>
          <a:lstStyle/>
          <a:p>
            <a:r>
              <a:rPr lang="sk-SK" sz="6600" dirty="0" err="1"/>
              <a:t>jupiter</a:t>
            </a:r>
            <a:endParaRPr lang="en-US" sz="66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BDD44C-7EAA-423C-889C-EF1B826DD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164C9996-882C-47AC-A57E-8FAFE3A0D949}"/>
              </a:ext>
            </a:extLst>
          </p:cNvPr>
          <p:cNvSpPr/>
          <p:nvPr/>
        </p:nvSpPr>
        <p:spPr>
          <a:xfrm>
            <a:off x="754453" y="283803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Jupiter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má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chemické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zloženie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podobné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Slnku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a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ďalším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inherit"/>
                <a:hlinkClick r:id="rId2" tooltip="Hviezd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hviezdam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. 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Neexistuje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presná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definícia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odlišujúca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veľké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hmotné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planéty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ako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Jupiter od </a:t>
            </a:r>
            <a:r>
              <a:rPr lang="en-US" sz="2400" dirty="0" err="1">
                <a:solidFill>
                  <a:srgbClr val="FFFF00"/>
                </a:solidFill>
                <a:latin typeface="inherit"/>
                <a:hlinkClick r:id="rId3" tooltip="Hnedý trpaslík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hnedých</a:t>
            </a:r>
            <a:r>
              <a:rPr lang="en-US" sz="2400" dirty="0">
                <a:solidFill>
                  <a:srgbClr val="FFFF00"/>
                </a:solidFill>
                <a:latin typeface="inherit"/>
                <a:hlinkClick r:id="rId3" tooltip="Hnedý trpaslík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inherit"/>
                <a:hlinkClick r:id="rId3" tooltip="Hnedý trpaslík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trpaslíkov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čo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sú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prechodné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útvary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medzi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planétami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a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hviezdami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. V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každom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prípade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by Jupiter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potreboval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byť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aspoň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80×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hmotnejší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, aby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sa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mohol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stať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hviezdou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Planéty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ktoré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sú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Jupiteru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podobné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hmotnosťou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rozmermi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a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zložením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sa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inherit"/>
              </a:rPr>
              <a:t>nazývajú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inherit"/>
                <a:hlinkClick r:id="rId4" tooltip="Joviálna planét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joviálne</a:t>
            </a:r>
            <a:r>
              <a:rPr lang="en-US" sz="2400" dirty="0">
                <a:solidFill>
                  <a:srgbClr val="FFFF00"/>
                </a:solidFill>
                <a:latin typeface="inherit"/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" name="Zástupný objekt pre obrázok 9" descr="Obrázok, na ktorom je zviera, sedenie, stôl, tmavé&#10;&#10;Automaticky generovaný popis">
            <a:extLst>
              <a:ext uri="{FF2B5EF4-FFF2-40B4-BE49-F238E27FC236}">
                <a16:creationId xmlns:a16="http://schemas.microsoft.com/office/drawing/2014/main" id="{3B493C8E-DDBA-4DFC-8E54-A3F7DA93E1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l="14106" r="14106"/>
          <a:stretch>
            <a:fillRect/>
          </a:stretch>
        </p:blipFill>
        <p:spPr>
          <a:xfrm>
            <a:off x="7535863" y="914399"/>
            <a:ext cx="4407290" cy="4029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377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4B7F2-BBED-4500-884C-04B3EE05C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571500"/>
            <a:ext cx="5078803" cy="1671638"/>
          </a:xfrm>
        </p:spPr>
        <p:txBody>
          <a:bodyPr>
            <a:normAutofit/>
          </a:bodyPr>
          <a:lstStyle/>
          <a:p>
            <a:r>
              <a:rPr lang="sk-SK" sz="6600" dirty="0" err="1"/>
              <a:t>saturn</a:t>
            </a:r>
            <a:endParaRPr lang="en-US" sz="66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FEC618-98A8-4DFE-B3ED-26A08460D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6337" y="2243138"/>
            <a:ext cx="6164653" cy="3429000"/>
          </a:xfrm>
        </p:spPr>
        <p:txBody>
          <a:bodyPr>
            <a:noAutofit/>
          </a:bodyPr>
          <a:lstStyle/>
          <a:p>
            <a:r>
              <a:rPr lang="en-US" sz="2000" b="1" dirty="0"/>
              <a:t>Saturn</a:t>
            </a:r>
            <a:r>
              <a:rPr lang="en-US" sz="2000" dirty="0"/>
              <a:t> je </a:t>
            </a:r>
            <a:r>
              <a:rPr lang="en-US" sz="2000" dirty="0" err="1"/>
              <a:t>šiesta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  <a:hlinkClick r:id="rId2" tooltip="Planét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planéta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  <a:hlinkClick r:id="rId3" tooltip="Slnečná sústav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Slnečnej</a:t>
            </a:r>
            <a:r>
              <a:rPr lang="en-US" sz="2000" dirty="0">
                <a:solidFill>
                  <a:srgbClr val="FFFF00"/>
                </a:solidFill>
                <a:hlinkClick r:id="rId3" tooltip="Slnečná sústav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dirty="0" err="1">
                <a:solidFill>
                  <a:srgbClr val="FFFF00"/>
                </a:solidFill>
                <a:hlinkClick r:id="rId3" tooltip="Slnečná sústav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sústavy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v </a:t>
            </a:r>
            <a:r>
              <a:rPr lang="en-US" sz="2000" dirty="0" err="1"/>
              <a:t>poradí</a:t>
            </a:r>
            <a:r>
              <a:rPr lang="en-US" sz="2000" dirty="0"/>
              <a:t> od </a:t>
            </a:r>
            <a:r>
              <a:rPr lang="en-US" sz="2000" dirty="0" err="1"/>
              <a:t>Slnka</a:t>
            </a:r>
            <a:r>
              <a:rPr lang="en-US" sz="2000" dirty="0"/>
              <a:t>, po </a:t>
            </a:r>
            <a:r>
              <a:rPr lang="en-US" sz="2000" dirty="0" err="1">
                <a:solidFill>
                  <a:srgbClr val="FE80C7"/>
                </a:solidFill>
                <a:hlinkClick r:id="rId4" tooltip="Jupit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</a:t>
            </a:r>
            <a:r>
              <a:rPr lang="en-US" sz="2000" dirty="0" err="1">
                <a:solidFill>
                  <a:srgbClr val="FFFF00"/>
                </a:solidFill>
                <a:hlinkClick r:id="rId4" tooltip="Jupit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upiter</a:t>
            </a:r>
            <a:r>
              <a:rPr lang="en-US" sz="2000" dirty="0" err="1">
                <a:solidFill>
                  <a:srgbClr val="FE80C7"/>
                </a:solidFill>
                <a:hlinkClick r:id="rId4" tooltip="Jupit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</a:t>
            </a:r>
            <a:r>
              <a:rPr lang="en-US" sz="2000" dirty="0"/>
              <a:t> </a:t>
            </a:r>
            <a:r>
              <a:rPr lang="en-US" sz="2000" dirty="0" err="1">
                <a:latin typeface="+mj-lt"/>
              </a:rPr>
              <a:t>druhá</a:t>
            </a:r>
            <a:r>
              <a:rPr lang="en-US" sz="2000" dirty="0"/>
              <a:t> </a:t>
            </a:r>
            <a:r>
              <a:rPr lang="en-US" sz="2000" dirty="0" err="1"/>
              <a:t>najväčšia</a:t>
            </a:r>
            <a:r>
              <a:rPr lang="en-US" sz="2000" dirty="0"/>
              <a:t> z </a:t>
            </a:r>
            <a:r>
              <a:rPr lang="en-US" sz="2000" dirty="0" err="1"/>
              <a:t>planét</a:t>
            </a:r>
            <a:r>
              <a:rPr lang="en-US" sz="2000" dirty="0"/>
              <a:t>. Je </a:t>
            </a:r>
            <a:r>
              <a:rPr lang="en-US" sz="2000" dirty="0" err="1"/>
              <a:t>známa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z </a:t>
            </a:r>
            <a:r>
              <a:rPr lang="en-US" sz="2000" dirty="0" err="1"/>
              <a:t>prehistorického</a:t>
            </a:r>
            <a:r>
              <a:rPr lang="en-US" sz="2000" dirty="0"/>
              <a:t> </a:t>
            </a:r>
            <a:r>
              <a:rPr lang="en-US" sz="2000" dirty="0" err="1"/>
              <a:t>obdobia</a:t>
            </a:r>
            <a:r>
              <a:rPr lang="en-US" sz="2000" dirty="0"/>
              <a:t>. </a:t>
            </a:r>
            <a:r>
              <a:rPr lang="en-US" sz="2000" dirty="0" err="1"/>
              <a:t>Pomenovaný</a:t>
            </a:r>
            <a:r>
              <a:rPr lang="en-US" sz="2000" dirty="0"/>
              <a:t> </a:t>
            </a:r>
            <a:r>
              <a:rPr lang="en-US" sz="2000" dirty="0" err="1"/>
              <a:t>bol</a:t>
            </a:r>
            <a:r>
              <a:rPr lang="en-US" sz="2000" dirty="0"/>
              <a:t> </a:t>
            </a:r>
            <a:r>
              <a:rPr lang="en-US" sz="2000" dirty="0" err="1"/>
              <a:t>podľa</a:t>
            </a:r>
            <a:r>
              <a:rPr lang="en-US" sz="2000" dirty="0"/>
              <a:t> </a:t>
            </a:r>
            <a:r>
              <a:rPr lang="en-US" sz="2000" dirty="0" err="1"/>
              <a:t>rímskeho</a:t>
            </a:r>
            <a:r>
              <a:rPr lang="en-US" sz="2000" dirty="0"/>
              <a:t> </a:t>
            </a:r>
            <a:r>
              <a:rPr lang="en-US" sz="2000" dirty="0" err="1"/>
              <a:t>boha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FF00"/>
                </a:solidFill>
                <a:hlinkClick r:id="rId5" tooltip="Saturno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Saturna</a:t>
            </a:r>
            <a:r>
              <a:rPr lang="en-US" sz="2000" dirty="0"/>
              <a:t>, </a:t>
            </a:r>
            <a:r>
              <a:rPr lang="en-US" sz="2000" dirty="0" err="1"/>
              <a:t>ktorý</a:t>
            </a:r>
            <a:r>
              <a:rPr lang="en-US" sz="2000" dirty="0"/>
              <a:t> je </a:t>
            </a:r>
            <a:r>
              <a:rPr lang="en-US" sz="2000" dirty="0" err="1"/>
              <a:t>obdobou</a:t>
            </a:r>
            <a:r>
              <a:rPr lang="en-US" sz="2000" dirty="0"/>
              <a:t> </a:t>
            </a:r>
            <a:r>
              <a:rPr lang="en-US" sz="2000" dirty="0" err="1"/>
              <a:t>gréckeho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FF00"/>
                </a:solidFill>
                <a:hlinkClick r:id="rId6" tooltip="Krono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Krona</a:t>
            </a:r>
            <a:r>
              <a:rPr lang="en-US" sz="2000" dirty="0"/>
              <a:t>.</a:t>
            </a:r>
          </a:p>
          <a:p>
            <a:r>
              <a:rPr lang="en-US" sz="2000" dirty="0"/>
              <a:t>Saturn </a:t>
            </a:r>
            <a:r>
              <a:rPr lang="en-US" sz="2000" dirty="0" err="1"/>
              <a:t>patrí</a:t>
            </a:r>
            <a:r>
              <a:rPr lang="en-US" sz="2000" dirty="0"/>
              <a:t> </a:t>
            </a:r>
            <a:r>
              <a:rPr lang="en-US" sz="2000" dirty="0" err="1"/>
              <a:t>medzi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FF00"/>
                </a:solidFill>
                <a:hlinkClick r:id="rId7" tooltip="Joviálna planét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joviálne</a:t>
            </a:r>
            <a:r>
              <a:rPr lang="en-US" sz="2000" dirty="0">
                <a:solidFill>
                  <a:srgbClr val="FFFF00"/>
                </a:solidFill>
                <a:hlinkClick r:id="rId7" tooltip="Joviálna planét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dirty="0" err="1">
                <a:solidFill>
                  <a:srgbClr val="FFFF00"/>
                </a:solidFill>
                <a:hlinkClick r:id="rId7" tooltip="Joviálna planét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planéty</a:t>
            </a:r>
            <a:r>
              <a:rPr lang="en-US" sz="2000" dirty="0"/>
              <a:t>, to </a:t>
            </a:r>
            <a:r>
              <a:rPr lang="en-US" sz="2000" dirty="0" err="1"/>
              <a:t>znamená</a:t>
            </a:r>
            <a:r>
              <a:rPr lang="en-US" sz="2000" dirty="0"/>
              <a:t>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dirty="0" err="1"/>
              <a:t>nemá</a:t>
            </a:r>
            <a:r>
              <a:rPr lang="en-US" sz="2000" dirty="0"/>
              <a:t> </a:t>
            </a:r>
            <a:r>
              <a:rPr lang="en-US" sz="2000" dirty="0" err="1"/>
              <a:t>pevný</a:t>
            </a:r>
            <a:r>
              <a:rPr lang="en-US" sz="2000" dirty="0"/>
              <a:t> </a:t>
            </a:r>
            <a:r>
              <a:rPr lang="en-US" sz="2000" dirty="0" err="1"/>
              <a:t>povrch</a:t>
            </a:r>
            <a:r>
              <a:rPr lang="en-US" sz="2000" dirty="0"/>
              <a:t>, ale </a:t>
            </a:r>
            <a:r>
              <a:rPr lang="en-US" sz="2000" dirty="0" err="1"/>
              <a:t>len</a:t>
            </a:r>
            <a:r>
              <a:rPr lang="en-US" sz="2000" dirty="0"/>
              <a:t> </a:t>
            </a:r>
            <a:r>
              <a:rPr lang="en-US" sz="2000" dirty="0" err="1"/>
              <a:t>hustú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  <a:hlinkClick r:id="rId8" tooltip="Atmosféra (kozmického telesa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atmosféru</a:t>
            </a:r>
            <a:r>
              <a:rPr lang="en-US" sz="2000" dirty="0"/>
              <a:t>, </a:t>
            </a:r>
            <a:r>
              <a:rPr lang="en-US" sz="2000" dirty="0" err="1"/>
              <a:t>ktorá</a:t>
            </a:r>
            <a:r>
              <a:rPr lang="en-US" sz="2000" dirty="0"/>
              <a:t> </a:t>
            </a:r>
            <a:r>
              <a:rPr lang="en-US" sz="2000" dirty="0" err="1"/>
              <a:t>postupne</a:t>
            </a:r>
            <a:r>
              <a:rPr lang="en-US" sz="2000" dirty="0"/>
              <a:t> </a:t>
            </a:r>
            <a:r>
              <a:rPr lang="en-US" sz="2000" dirty="0" err="1"/>
              <a:t>prechádza</a:t>
            </a:r>
            <a:r>
              <a:rPr lang="en-US" sz="2000" dirty="0"/>
              <a:t> do </a:t>
            </a:r>
            <a:r>
              <a:rPr lang="en-US" sz="2000" dirty="0" err="1"/>
              <a:t>plášťa</a:t>
            </a:r>
            <a:r>
              <a:rPr lang="sk-SK" sz="2000" dirty="0"/>
              <a:t>.</a:t>
            </a:r>
            <a:r>
              <a:rPr lang="en-US" sz="2000" dirty="0"/>
              <a:t> </a:t>
            </a:r>
            <a:r>
              <a:rPr lang="en-US" sz="2000" dirty="0" err="1"/>
              <a:t>Viditeľný</a:t>
            </a:r>
            <a:r>
              <a:rPr lang="en-US" sz="2000" dirty="0"/>
              <a:t> </a:t>
            </a:r>
            <a:r>
              <a:rPr lang="en-US" sz="2000" dirty="0" err="1"/>
              <a:t>povrch</a:t>
            </a:r>
            <a:r>
              <a:rPr lang="en-US" sz="2000" dirty="0"/>
              <a:t> </a:t>
            </a:r>
            <a:r>
              <a:rPr lang="en-US" sz="2000" dirty="0" err="1"/>
              <a:t>planéty</a:t>
            </a:r>
            <a:r>
              <a:rPr lang="en-US" sz="2000" dirty="0"/>
              <a:t> </a:t>
            </a:r>
            <a:r>
              <a:rPr lang="en-US" sz="2000" dirty="0" err="1"/>
              <a:t>tvorí</a:t>
            </a:r>
            <a:r>
              <a:rPr lang="en-US" sz="2000" dirty="0"/>
              <a:t> </a:t>
            </a:r>
            <a:r>
              <a:rPr lang="en-US" sz="2000" dirty="0" err="1"/>
              <a:t>svetložltá</a:t>
            </a:r>
            <a:r>
              <a:rPr lang="en-US" sz="2000" dirty="0"/>
              <a:t> </a:t>
            </a:r>
            <a:r>
              <a:rPr lang="en-US" sz="2000" dirty="0" err="1"/>
              <a:t>vrstva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FF00"/>
                </a:solidFill>
                <a:hlinkClick r:id="rId9" tooltip="Mrak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mrakov</a:t>
            </a:r>
            <a:r>
              <a:rPr lang="en-US" sz="2000" dirty="0"/>
              <a:t> s </a:t>
            </a:r>
            <a:r>
              <a:rPr lang="en-US" sz="2000" dirty="0" err="1"/>
              <a:t>nejasnými</a:t>
            </a:r>
            <a:r>
              <a:rPr lang="en-US" sz="2000" dirty="0"/>
              <a:t> </a:t>
            </a:r>
            <a:r>
              <a:rPr lang="en-US" sz="2000" dirty="0" err="1"/>
              <a:t>pásmi</a:t>
            </a:r>
            <a:r>
              <a:rPr lang="en-US" sz="2000" dirty="0"/>
              <a:t> </a:t>
            </a:r>
            <a:r>
              <a:rPr lang="en-US" sz="2000" dirty="0" err="1"/>
              <a:t>rôznych</a:t>
            </a:r>
            <a:r>
              <a:rPr lang="en-US" sz="2000" dirty="0"/>
              <a:t> </a:t>
            </a:r>
            <a:r>
              <a:rPr lang="en-US" sz="2000" dirty="0" err="1"/>
              <a:t>odtieňov</a:t>
            </a:r>
            <a:r>
              <a:rPr lang="en-US" sz="2000" dirty="0"/>
              <a:t>, </a:t>
            </a:r>
            <a:r>
              <a:rPr lang="en-US" sz="2000" dirty="0" err="1"/>
              <a:t>ktoré</a:t>
            </a:r>
            <a:r>
              <a:rPr lang="en-US" sz="2000" dirty="0"/>
              <a:t> </a:t>
            </a:r>
            <a:r>
              <a:rPr lang="en-US" sz="2000" dirty="0" err="1"/>
              <a:t>sú</a:t>
            </a:r>
            <a:r>
              <a:rPr lang="en-US" sz="2000" dirty="0"/>
              <a:t> </a:t>
            </a:r>
            <a:r>
              <a:rPr lang="en-US" sz="2000" dirty="0" err="1"/>
              <a:t>rovnobežné</a:t>
            </a:r>
            <a:r>
              <a:rPr lang="en-US" sz="2000" dirty="0"/>
              <a:t> s </a:t>
            </a:r>
            <a:r>
              <a:rPr lang="en-US" sz="2000" dirty="0" err="1">
                <a:solidFill>
                  <a:srgbClr val="FFFF00"/>
                </a:solidFill>
                <a:hlinkClick r:id="rId10" tooltip="Rovník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rovníkom</a:t>
            </a:r>
            <a:r>
              <a:rPr lang="en-US" sz="2000" dirty="0"/>
              <a:t>. </a:t>
            </a:r>
            <a:r>
              <a:rPr lang="en-US" sz="2000" dirty="0" err="1">
                <a:solidFill>
                  <a:srgbClr val="FFFF00"/>
                </a:solidFill>
                <a:hlinkClick r:id="rId11" tooltip="Teplot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Teplota</a:t>
            </a:r>
            <a:r>
              <a:rPr lang="en-US" sz="2000" dirty="0"/>
              <a:t> v </a:t>
            </a:r>
            <a:r>
              <a:rPr lang="en-US" sz="2000" dirty="0" err="1"/>
              <a:t>hornej</a:t>
            </a:r>
            <a:r>
              <a:rPr lang="en-US" sz="2000" dirty="0"/>
              <a:t> </a:t>
            </a:r>
            <a:r>
              <a:rPr lang="en-US" sz="2000" dirty="0" err="1"/>
              <a:t>oblačnej</a:t>
            </a:r>
            <a:r>
              <a:rPr lang="en-US" sz="2000" dirty="0"/>
              <a:t> </a:t>
            </a:r>
            <a:r>
              <a:rPr lang="en-US" sz="2000" dirty="0" err="1"/>
              <a:t>vrstve</a:t>
            </a:r>
            <a:r>
              <a:rPr lang="en-US" sz="2000" dirty="0"/>
              <a:t> </a:t>
            </a:r>
            <a:r>
              <a:rPr lang="en-US" sz="2000" dirty="0" err="1"/>
              <a:t>dosahuje</a:t>
            </a:r>
            <a:r>
              <a:rPr lang="en-US" sz="2000" dirty="0"/>
              <a:t> −140 °C.</a:t>
            </a:r>
          </a:p>
          <a:p>
            <a:endParaRPr lang="en-US" sz="2000" dirty="0"/>
          </a:p>
        </p:txBody>
      </p:sp>
      <p:pic>
        <p:nvPicPr>
          <p:cNvPr id="15" name="Zástupný objekt pre obrázok 14" descr="Obrázok, na ktorom je vnútri, sedenie, stôl, tmavé&#10;&#10;Automaticky generovaný popis">
            <a:extLst>
              <a:ext uri="{FF2B5EF4-FFF2-40B4-BE49-F238E27FC236}">
                <a16:creationId xmlns:a16="http://schemas.microsoft.com/office/drawing/2014/main" id="{06EE8B68-29DA-410F-93D0-18669DA847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12"/>
          <a:srcRect l="23124" r="23124"/>
          <a:stretch>
            <a:fillRect/>
          </a:stretch>
        </p:blipFill>
        <p:spPr>
          <a:xfrm>
            <a:off x="7735888" y="928687"/>
            <a:ext cx="3879850" cy="4329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623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F7FC7-1191-4366-8908-62E69D88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288" y="614364"/>
            <a:ext cx="4550165" cy="1543050"/>
          </a:xfrm>
        </p:spPr>
        <p:txBody>
          <a:bodyPr>
            <a:normAutofit/>
          </a:bodyPr>
          <a:lstStyle/>
          <a:p>
            <a:r>
              <a:rPr lang="sk-SK" sz="6600" dirty="0" err="1"/>
              <a:t>uran</a:t>
            </a:r>
            <a:endParaRPr lang="en-US" sz="6600" dirty="0"/>
          </a:p>
        </p:txBody>
      </p:sp>
      <p:pic>
        <p:nvPicPr>
          <p:cNvPr id="7" name="Zástupný objekt pre obrázok 6" descr="Obrázok, na ktorom je vnútri, vajíčko, biele, tmavé&#10;&#10;Automaticky generovaný popis">
            <a:extLst>
              <a:ext uri="{FF2B5EF4-FFF2-40B4-BE49-F238E27FC236}">
                <a16:creationId xmlns:a16="http://schemas.microsoft.com/office/drawing/2014/main" id="{3989CE87-76F9-41C3-905B-3DB357C87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086" r="23086"/>
          <a:stretch>
            <a:fillRect/>
          </a:stretch>
        </p:blipFill>
        <p:spPr>
          <a:xfrm>
            <a:off x="8146241" y="857250"/>
            <a:ext cx="3280974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F70E822-AA46-42BC-BF1F-943A2979D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06F0EDA2-EC9D-4B80-87FE-C47DD1CF2CF2}"/>
              </a:ext>
            </a:extLst>
          </p:cNvPr>
          <p:cNvSpPr/>
          <p:nvPr/>
        </p:nvSpPr>
        <p:spPr>
          <a:xfrm>
            <a:off x="576262" y="2971800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Urán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je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siedma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  <a:hlinkClick r:id="rId3" tooltip="Planét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planéta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od </a:t>
            </a:r>
            <a:r>
              <a:rPr lang="en-US" sz="2800" dirty="0" err="1">
                <a:solidFill>
                  <a:srgbClr val="FFFF00"/>
                </a:solidFill>
                <a:latin typeface="+mj-lt"/>
                <a:hlinkClick r:id="rId4" tooltip="Slnk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Slnka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tretia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najväčšia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a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štvrtá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najhmotnejšia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planéta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v </a:t>
            </a:r>
            <a:r>
              <a:rPr lang="en-US" sz="2800" dirty="0" err="1">
                <a:solidFill>
                  <a:srgbClr val="FFFF00"/>
                </a:solidFill>
                <a:latin typeface="+mj-lt"/>
                <a:hlinkClick r:id="rId5" tooltip="Slnečná sústav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slnečnej</a:t>
            </a:r>
            <a:r>
              <a:rPr lang="en-US" sz="2800" dirty="0">
                <a:solidFill>
                  <a:srgbClr val="FFFF00"/>
                </a:solidFill>
                <a:latin typeface="+mj-lt"/>
                <a:hlinkClick r:id="rId5" tooltip="Slnečná sústav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  <a:hlinkClick r:id="rId5" tooltip="Slnečná sústav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sústave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Patrí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medzi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  <a:hlinkClick r:id="rId6" tooltip="Joviálna planét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plynné</a:t>
            </a:r>
            <a:r>
              <a:rPr lang="en-US" sz="2800" dirty="0">
                <a:solidFill>
                  <a:srgbClr val="FFFF00"/>
                </a:solidFill>
                <a:latin typeface="+mj-lt"/>
                <a:hlinkClick r:id="rId6" tooltip="Joviálna planét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  <a:hlinkClick r:id="rId6" tooltip="Joviálna planét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obry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a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spolu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s </a:t>
            </a:r>
            <a:r>
              <a:rPr lang="en-US" sz="2800" dirty="0" err="1">
                <a:solidFill>
                  <a:srgbClr val="FFFF00"/>
                </a:solidFill>
                <a:latin typeface="+mj-lt"/>
                <a:hlinkClick r:id="rId7" tooltip="Neptú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Neptúnom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aj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medzi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tzv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+mj-lt"/>
                <a:hlinkClick r:id="rId8" tooltip="Ľadový obor (stránka neexistuj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ľadové</a:t>
            </a:r>
            <a:r>
              <a:rPr lang="en-US" sz="2800" dirty="0">
                <a:solidFill>
                  <a:srgbClr val="FFFF00"/>
                </a:solidFill>
                <a:latin typeface="+mj-lt"/>
                <a:hlinkClick r:id="rId8" tooltip="Ľadový obor (stránka neexistuj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  <a:hlinkClick r:id="rId8" tooltip="Ľadový obor (stránka neexistuj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obry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.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Meno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má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po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+mj-lt"/>
                <a:hlinkClick r:id="rId9" tooltip="Grécka mytológi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gréckom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  <a:hlinkClick r:id="rId9" tooltip="Grécka mytológi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+mj-lt"/>
                <a:hlinkClick r:id="rId9" tooltip="Grécka mytológi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bohovi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nebies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+mj-lt"/>
                <a:hlinkClick r:id="rId10" tooltip="Urano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Uránovi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čo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je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ojedinelé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–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ostatné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planéty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sú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pomenované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po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rímskych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bohoch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7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390D8-76E9-4608-9660-DCA7874ED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5" y="28575"/>
            <a:ext cx="5050228" cy="1557338"/>
          </a:xfrm>
        </p:spPr>
        <p:txBody>
          <a:bodyPr>
            <a:normAutofit/>
          </a:bodyPr>
          <a:lstStyle/>
          <a:p>
            <a:r>
              <a:rPr lang="sk-SK" sz="6600" dirty="0" err="1"/>
              <a:t>neptun</a:t>
            </a:r>
            <a:endParaRPr lang="en-US" sz="6600" dirty="0"/>
          </a:p>
        </p:txBody>
      </p:sp>
      <p:pic>
        <p:nvPicPr>
          <p:cNvPr id="7" name="Zástupný objekt pre obrázok 6" descr="Obrázok, na ktorom je sedenie, tmavé, objekt, monitor&#10;&#10;Automaticky generovaný popis">
            <a:extLst>
              <a:ext uri="{FF2B5EF4-FFF2-40B4-BE49-F238E27FC236}">
                <a16:creationId xmlns:a16="http://schemas.microsoft.com/office/drawing/2014/main" id="{715B2C8B-464E-409F-89A3-5FB7814231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115" r="14115"/>
          <a:stretch>
            <a:fillRect/>
          </a:stretch>
        </p:blipFill>
        <p:spPr>
          <a:xfrm>
            <a:off x="7736278" y="914400"/>
            <a:ext cx="3769922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1FC727-3FAB-4025-BBB9-7FE8310AA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C56EC02C-7FD3-490B-8506-5DE80AB26F52}"/>
              </a:ext>
            </a:extLst>
          </p:cNvPr>
          <p:cNvSpPr/>
          <p:nvPr/>
        </p:nvSpPr>
        <p:spPr>
          <a:xfrm>
            <a:off x="991588" y="197167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Planéta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bola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objavená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hlinkClick r:id="rId3" tooltip="23. septemb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23.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hlinkClick r:id="rId3" tooltip="23. septemb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septembra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hlinkClick r:id="rId4" tooltip="184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1846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  <a:hlinkClick r:id="rId5" tooltip="Johann Gottfried Gal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Johannom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  <a:hlinkClick r:id="rId5" tooltip="Johann Gottfried Gal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  <a:hlinkClick r:id="rId5" tooltip="Johann Gottfried Gal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Gallom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a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študentom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astronómie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Louisom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Arrestom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. 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Astronómovia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odvodili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jeho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existenciu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z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  <a:hlinkClick r:id="rId6" tooltip="Dráhová porucha (stránka neexistuj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porúch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v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dráhe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Urána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.</a:t>
            </a:r>
          </a:p>
          <a:p>
            <a:pPr fontAlgn="base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So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svojím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  <a:hlinkClick r:id="rId7" tooltip="Rovník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rovníkovým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priemerom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49 528 km je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štvrtou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najväčšou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planétou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jeho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hmotnosť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však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z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neho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robí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tretiu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najhmotnejšiu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planétu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slnečnej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sústavy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Neptún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je 17-krát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ťažší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ako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  <a:hlinkClick r:id="rId8" tooltip="Zem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Zem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a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iba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o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niečo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prekonáva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svoju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susednú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planétu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  <a:hlinkClick r:id="rId9" tooltip="Urán (planéta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Urán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(14-krát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ťažší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ako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Zem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).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Planéta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je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pomenovaná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podľa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starorímskeho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boha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mora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  <a:hlinkClick r:id="rId10" tooltip="Neptún (boh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Neptúna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.</a:t>
            </a:r>
            <a:endParaRPr lang="en-US" sz="2400" u="none" strike="noStrike" dirty="0">
              <a:solidFill>
                <a:schemeClr val="tx1">
                  <a:lumMod val="95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983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C5695-1461-4FE9-A95A-0738C979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42926"/>
            <a:ext cx="6164653" cy="1042988"/>
          </a:xfrm>
        </p:spPr>
        <p:txBody>
          <a:bodyPr/>
          <a:lstStyle/>
          <a:p>
            <a:r>
              <a:rPr lang="sk-SK" dirty="0"/>
              <a:t>Stránky ,ktoré boli použité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D57616-A821-474D-9A73-57C596166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588" y="1814513"/>
            <a:ext cx="6721865" cy="477202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https://www.cyberspaceorbit.com/indexback62.html</a:t>
            </a:r>
            <a:endParaRPr lang="sk-SK" dirty="0"/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https://www.dreamstime.com/royalty-free-stock-image-zodiac-signs-image28095126</a:t>
            </a:r>
            <a:endParaRPr lang="sk-SK" dirty="0"/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https://www.nationalgeographic.com/photography/photos/milestones-space-photography/</a:t>
            </a:r>
            <a:endParaRPr lang="sk-SK" dirty="0"/>
          </a:p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https://www.thebetterindia.com/160317/mangalyaan-stunning</a:t>
            </a:r>
            <a:endParaRPr lang="sk-SK" dirty="0"/>
          </a:p>
          <a:p>
            <a:r>
              <a:rPr lang="en-US" dirty="0"/>
              <a:t>-images-mars-</a:t>
            </a:r>
            <a:r>
              <a:rPr lang="en-US" dirty="0" err="1"/>
              <a:t>isro</a:t>
            </a:r>
            <a:r>
              <a:rPr lang="en-US" dirty="0"/>
              <a:t>/</a:t>
            </a:r>
            <a:endParaRPr lang="sk-SK" dirty="0"/>
          </a:p>
          <a:p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https://nypost.com/2020/03/17/jupiters-mysterious-great-red-spot-is-shrinking/</a:t>
            </a:r>
            <a:endParaRPr lang="sk-SK" dirty="0"/>
          </a:p>
          <a:p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https://www.istockphoto.com/photos/saturn?mediatype=photography&amp;phrase=saturn&amp;sort=mostpopular</a:t>
            </a:r>
            <a:endParaRPr lang="sk-SK" dirty="0"/>
          </a:p>
          <a:p>
            <a:r>
              <a:rPr lang="sk-SK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http://setitagila-css.ru/uran.htmlv</a:t>
            </a:r>
            <a:endParaRPr lang="sk-SK" dirty="0"/>
          </a:p>
          <a:p>
            <a:r>
              <a:rPr lang="en-US" dirty="0"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https://www.jpl.nasa.gov/spaceimages/details.php?id=PIA01492</a:t>
            </a:r>
            <a:endParaRPr lang="sk-SK" dirty="0"/>
          </a:p>
          <a:p>
            <a:r>
              <a:rPr lang="en-US" dirty="0"/>
              <a:t>https://sk.wikipedia.org/wiki/</a:t>
            </a:r>
            <a:r>
              <a:rPr lang="en-US" dirty="0" err="1"/>
              <a:t>Hlavná_stránka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5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CC0CA-F19B-4BAC-9D9C-5661F700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-814387"/>
            <a:ext cx="11272838" cy="3328987"/>
          </a:xfrm>
        </p:spPr>
        <p:txBody>
          <a:bodyPr>
            <a:normAutofit/>
          </a:bodyPr>
          <a:lstStyle/>
          <a:p>
            <a:r>
              <a:rPr lang="sk-SK" sz="9600" dirty="0"/>
              <a:t>Ďakujem za pozornosť</a:t>
            </a:r>
            <a:endParaRPr lang="en-US" sz="96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61667B-71DA-4118-A1E9-269467DF5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Obrázok 4" descr="Obrázok, na ktorom je stôl, sedenie, hviezda, malé&#10;&#10;Automaticky generovaný popis">
            <a:extLst>
              <a:ext uri="{FF2B5EF4-FFF2-40B4-BE49-F238E27FC236}">
                <a16:creationId xmlns:a16="http://schemas.microsoft.com/office/drawing/2014/main" id="{59F51001-1D01-4132-83B7-1F04F9586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614488"/>
            <a:ext cx="11106150" cy="52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6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4C0D79-969B-4197-83E6-5CCE007C6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138" y="609600"/>
            <a:ext cx="7431088" cy="1456267"/>
          </a:xfrm>
        </p:spPr>
        <p:txBody>
          <a:bodyPr/>
          <a:lstStyle/>
          <a:p>
            <a:pPr algn="just"/>
            <a:r>
              <a:rPr lang="sk-SK" dirty="0"/>
              <a:t>         </a:t>
            </a:r>
            <a:r>
              <a:rPr lang="sk-SK" sz="4400" dirty="0"/>
              <a:t>obsah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9059C3-5E0F-41C9-B8E4-B07B77242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2" y="2970478"/>
            <a:ext cx="4229098" cy="3643312"/>
          </a:xfrm>
        </p:spPr>
        <p:txBody>
          <a:bodyPr>
            <a:normAutofit fontScale="25000" lnSpcReduction="20000"/>
          </a:bodyPr>
          <a:lstStyle/>
          <a:p>
            <a:r>
              <a:rPr lang="sk-SK" sz="8000" dirty="0"/>
              <a:t>Slnko a osem planét ´- obrázok</a:t>
            </a:r>
          </a:p>
          <a:p>
            <a:r>
              <a:rPr lang="sk-SK" sz="8000" dirty="0"/>
              <a:t>Slnečná sústava</a:t>
            </a:r>
          </a:p>
          <a:p>
            <a:r>
              <a:rPr lang="sk-SK" sz="8000" dirty="0"/>
              <a:t>Všetky telesá slnečnej sústavy</a:t>
            </a:r>
          </a:p>
          <a:p>
            <a:r>
              <a:rPr lang="sk-SK" sz="8000" dirty="0"/>
              <a:t>Planéty</a:t>
            </a:r>
          </a:p>
          <a:p>
            <a:r>
              <a:rPr lang="sk-SK" sz="8000" dirty="0"/>
              <a:t>Kamenne a </a:t>
            </a:r>
            <a:r>
              <a:rPr lang="sk-SK" sz="8000" dirty="0" err="1"/>
              <a:t>plinné</a:t>
            </a:r>
            <a:endParaRPr lang="sk-SK" sz="8000" dirty="0"/>
          </a:p>
          <a:p>
            <a:r>
              <a:rPr lang="sk-SK" sz="8000" dirty="0"/>
              <a:t>Slnko </a:t>
            </a:r>
          </a:p>
          <a:p>
            <a:r>
              <a:rPr lang="sk-SK" sz="8000" dirty="0"/>
              <a:t>Merkúr</a:t>
            </a:r>
          </a:p>
          <a:p>
            <a:r>
              <a:rPr lang="sk-SK" sz="8000" dirty="0"/>
              <a:t>Venuša </a:t>
            </a:r>
          </a:p>
          <a:p>
            <a:r>
              <a:rPr lang="sk-SK" sz="8000" dirty="0"/>
              <a:t>Zem</a:t>
            </a:r>
          </a:p>
          <a:p>
            <a:r>
              <a:rPr lang="sk-SK" sz="8000" dirty="0"/>
              <a:t>Mars</a:t>
            </a:r>
          </a:p>
          <a:p>
            <a:r>
              <a:rPr lang="sk-SK" sz="8000" dirty="0"/>
              <a:t>Jupiter </a:t>
            </a:r>
          </a:p>
          <a:p>
            <a:r>
              <a:rPr lang="sk-SK" sz="8000" dirty="0"/>
              <a:t>Saturn</a:t>
            </a:r>
          </a:p>
          <a:p>
            <a:r>
              <a:rPr lang="sk-SK" sz="8000" dirty="0" err="1"/>
              <a:t>Uran</a:t>
            </a:r>
            <a:endParaRPr lang="sk-SK" sz="8000" dirty="0"/>
          </a:p>
          <a:p>
            <a:r>
              <a:rPr lang="sk-SK" sz="8000" dirty="0" err="1"/>
              <a:t>Neptun</a:t>
            </a:r>
            <a:r>
              <a:rPr lang="sk-SK" sz="8000" dirty="0"/>
              <a:t> </a:t>
            </a:r>
          </a:p>
          <a:p>
            <a:r>
              <a:rPr lang="sk-SK" sz="8000" dirty="0"/>
              <a:t>Názvy strán ,ktoré boli použité</a:t>
            </a:r>
          </a:p>
          <a:p>
            <a:endParaRPr lang="sk-SK" sz="8000" dirty="0"/>
          </a:p>
          <a:p>
            <a:endParaRPr lang="sk-SK" sz="2400" dirty="0"/>
          </a:p>
          <a:p>
            <a:endParaRPr lang="sk-SK" sz="3200" dirty="0"/>
          </a:p>
          <a:p>
            <a:endParaRPr lang="sk-SK" sz="3200" dirty="0"/>
          </a:p>
          <a:p>
            <a:endParaRPr lang="sk-SK" sz="3200" dirty="0"/>
          </a:p>
          <a:p>
            <a:endParaRPr lang="sk-SK" sz="3200" dirty="0"/>
          </a:p>
          <a:p>
            <a:endParaRPr lang="sk-SK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3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2ACE9-44AB-4DF9-918C-90F339F7D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sLNEčNá</a:t>
            </a:r>
            <a:r>
              <a:rPr lang="sk-SK" dirty="0"/>
              <a:t> </a:t>
            </a:r>
            <a:r>
              <a:rPr lang="sk-SK" dirty="0" err="1"/>
              <a:t>SúSTAVA</a:t>
            </a:r>
            <a:r>
              <a:rPr lang="sk-SK" dirty="0"/>
              <a:t> : SLNKO a OSEM </a:t>
            </a:r>
            <a:r>
              <a:rPr lang="sk-SK" dirty="0" err="1"/>
              <a:t>PLANéT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8E0B49B-2118-4C21-B370-0FE5B4E230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err="1"/>
              <a:t>vv</a:t>
            </a:r>
            <a:endParaRPr lang="en-US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1E020C2-89BB-4626-B345-C287AC7C43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v</a:t>
            </a:r>
            <a:endParaRPr lang="en-US" dirty="0"/>
          </a:p>
        </p:txBody>
      </p:sp>
      <p:pic>
        <p:nvPicPr>
          <p:cNvPr id="5" name="Obrázok 4" descr="Obrázok, na ktorom je mačkovitá šelma, hviezda&#10;&#10;Automaticky generovaný popis">
            <a:extLst>
              <a:ext uri="{FF2B5EF4-FFF2-40B4-BE49-F238E27FC236}">
                <a16:creationId xmlns:a16="http://schemas.microsoft.com/office/drawing/2014/main" id="{41E76001-AE97-4545-9CCC-B482E77C5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664493"/>
            <a:ext cx="9058274" cy="45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A0FDC-1EE2-488B-9568-6E2BB59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85751"/>
            <a:ext cx="10815637" cy="6143624"/>
          </a:xfrm>
        </p:spPr>
        <p:txBody>
          <a:bodyPr>
            <a:noAutofit/>
          </a:bodyPr>
          <a:lstStyle/>
          <a:p>
            <a:r>
              <a:rPr lang="en-US" sz="4000" b="1" dirty="0" err="1"/>
              <a:t>Slnečná</a:t>
            </a:r>
            <a:r>
              <a:rPr lang="en-US" sz="4000" b="1" dirty="0"/>
              <a:t> </a:t>
            </a:r>
            <a:r>
              <a:rPr lang="en-US" sz="4000" b="1" dirty="0" err="1"/>
              <a:t>sústava</a:t>
            </a:r>
            <a:r>
              <a:rPr lang="en-US" sz="4000" dirty="0"/>
              <a:t> je </a:t>
            </a:r>
            <a:r>
              <a:rPr lang="en-US" sz="4000" dirty="0" err="1">
                <a:solidFill>
                  <a:srgbClr val="FFFF00"/>
                </a:solidFill>
                <a:hlinkClick r:id="rId2" tooltip="Planetárna sústav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planetárna</a:t>
            </a:r>
            <a:r>
              <a:rPr lang="en-US" sz="4000" dirty="0">
                <a:solidFill>
                  <a:srgbClr val="FFFF00"/>
                </a:solidFill>
                <a:hlinkClick r:id="rId2" tooltip="Planetárna sústav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4000" dirty="0" err="1">
                <a:solidFill>
                  <a:srgbClr val="FFFF00"/>
                </a:solidFill>
                <a:hlinkClick r:id="rId2" tooltip="Planetárna sústav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sústava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/>
              <a:t>hviezdy</a:t>
            </a:r>
            <a:r>
              <a:rPr lang="en-US" sz="4000" dirty="0"/>
              <a:t> </a:t>
            </a:r>
            <a:r>
              <a:rPr lang="en-US" sz="4000" dirty="0" err="1">
                <a:hlinkClick r:id="rId3" tooltip="Slnko"/>
              </a:rPr>
              <a:t>Slnko</a:t>
            </a:r>
            <a:r>
              <a:rPr lang="en-US" sz="4000" dirty="0"/>
              <a:t>, do </a:t>
            </a:r>
            <a:r>
              <a:rPr lang="en-US" sz="4000" dirty="0" err="1"/>
              <a:t>ktorej</a:t>
            </a:r>
            <a:r>
              <a:rPr lang="en-US" sz="4000" dirty="0"/>
              <a:t> </a:t>
            </a:r>
            <a:r>
              <a:rPr lang="en-US" sz="4000" dirty="0" err="1">
                <a:solidFill>
                  <a:schemeClr val="tx1">
                    <a:lumMod val="95000"/>
                  </a:schemeClr>
                </a:solidFill>
              </a:rPr>
              <a:t>patrí</a:t>
            </a:r>
            <a:r>
              <a:rPr lang="en-US" sz="4000" dirty="0"/>
              <a:t> </a:t>
            </a:r>
            <a:r>
              <a:rPr lang="en-US" sz="4000" dirty="0" err="1"/>
              <a:t>aj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FF00"/>
                </a:solidFill>
                <a:hlinkClick r:id="rId4" tooltip="Zem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Zem</a:t>
            </a:r>
            <a:r>
              <a:rPr lang="en-US" sz="4000" dirty="0"/>
              <a:t>. </a:t>
            </a:r>
            <a:r>
              <a:rPr lang="en-US" sz="4000" dirty="0" err="1"/>
              <a:t>Skladá</a:t>
            </a:r>
            <a:r>
              <a:rPr lang="en-US" sz="4000" dirty="0"/>
              <a:t> </a:t>
            </a:r>
            <a:r>
              <a:rPr lang="en-US" sz="4000" dirty="0" err="1"/>
              <a:t>sa</a:t>
            </a:r>
            <a:r>
              <a:rPr lang="en-US" sz="4000" dirty="0"/>
              <a:t> zo </a:t>
            </a:r>
            <a:r>
              <a:rPr lang="en-US" sz="4000" dirty="0" err="1"/>
              <a:t>Slnka</a:t>
            </a:r>
            <a:r>
              <a:rPr lang="en-US" sz="4000" dirty="0"/>
              <a:t> a </a:t>
            </a:r>
            <a:r>
              <a:rPr lang="en-US" sz="4000" dirty="0" err="1"/>
              <a:t>všetkých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FF00"/>
                </a:solidFill>
                <a:hlinkClick r:id="rId5" tooltip="Teleso (fyzika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telies</a:t>
            </a:r>
            <a:r>
              <a:rPr lang="en-US" sz="4000" dirty="0"/>
              <a:t>, </a:t>
            </a:r>
            <a:r>
              <a:rPr lang="en-US" sz="4000" dirty="0" err="1"/>
              <a:t>ktoré</a:t>
            </a:r>
            <a:r>
              <a:rPr lang="en-US" sz="4000" dirty="0"/>
              <a:t> </a:t>
            </a:r>
            <a:r>
              <a:rPr lang="en-US" sz="4000" dirty="0" err="1"/>
              <a:t>obiehajú</a:t>
            </a:r>
            <a:r>
              <a:rPr lang="en-US" sz="4000" dirty="0"/>
              <a:t> </a:t>
            </a:r>
            <a:r>
              <a:rPr lang="en-US" sz="4000" dirty="0" err="1"/>
              <a:t>okolo</a:t>
            </a:r>
            <a:r>
              <a:rPr lang="en-US" sz="4000" dirty="0"/>
              <a:t> </a:t>
            </a:r>
            <a:r>
              <a:rPr lang="en-US" sz="4000" dirty="0" err="1"/>
              <a:t>neho</a:t>
            </a:r>
            <a:r>
              <a:rPr lang="en-US" sz="4000" dirty="0"/>
              <a:t>; (</a:t>
            </a:r>
            <a:r>
              <a:rPr lang="en-US" sz="4000" dirty="0" err="1">
                <a:solidFill>
                  <a:srgbClr val="FFFF00"/>
                </a:solidFill>
                <a:hlinkClick r:id="rId6" tooltip="Planét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planét</a:t>
            </a:r>
            <a:r>
              <a:rPr lang="en-US" sz="4000" dirty="0"/>
              <a:t>, </a:t>
            </a:r>
            <a:r>
              <a:rPr lang="en-US" sz="4000" dirty="0" err="1">
                <a:solidFill>
                  <a:srgbClr val="FFFF00"/>
                </a:solidFill>
                <a:hlinkClick r:id="rId7" tooltip="Trpasličia planét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trpasličích</a:t>
            </a:r>
            <a:r>
              <a:rPr lang="en-US" sz="4000" dirty="0">
                <a:solidFill>
                  <a:srgbClr val="FFFF00"/>
                </a:solidFill>
                <a:hlinkClick r:id="rId7" tooltip="Trpasličia planét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4000" dirty="0" err="1">
                <a:solidFill>
                  <a:srgbClr val="FFFF00"/>
                </a:solidFill>
                <a:hlinkClick r:id="rId7" tooltip="Trpasličia planét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planét</a:t>
            </a:r>
            <a:r>
              <a:rPr lang="en-US" sz="4000" dirty="0">
                <a:solidFill>
                  <a:srgbClr val="FFFF00"/>
                </a:solidFill>
              </a:rPr>
              <a:t>, </a:t>
            </a:r>
            <a:r>
              <a:rPr lang="en-US" sz="4000" dirty="0" err="1">
                <a:solidFill>
                  <a:srgbClr val="FFFF00"/>
                </a:solidFill>
                <a:hlinkClick r:id="rId8" tooltip="Planétk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planétok</a:t>
            </a:r>
            <a:r>
              <a:rPr lang="en-US" sz="4000" dirty="0">
                <a:solidFill>
                  <a:srgbClr val="FFFF00"/>
                </a:solidFill>
              </a:rPr>
              <a:t>, </a:t>
            </a:r>
            <a:r>
              <a:rPr lang="en-US" sz="4000" dirty="0" err="1">
                <a:solidFill>
                  <a:srgbClr val="FFFF00"/>
                </a:solidFill>
                <a:hlinkClick r:id="rId9" tooltip="Komét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komét</a:t>
            </a:r>
            <a:r>
              <a:rPr lang="en-US" sz="4000" dirty="0">
                <a:solidFill>
                  <a:srgbClr val="FFFF00"/>
                </a:solidFill>
              </a:rPr>
              <a:t>, </a:t>
            </a:r>
            <a:r>
              <a:rPr lang="en-US" sz="4000" dirty="0" err="1">
                <a:solidFill>
                  <a:srgbClr val="FFFF00"/>
                </a:solidFill>
                <a:hlinkClick r:id="rId10" tooltip="Prirodzený satelit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mesiacov</a:t>
            </a:r>
            <a:r>
              <a:rPr lang="en-US" sz="4000" dirty="0">
                <a:solidFill>
                  <a:srgbClr val="FFFF00"/>
                </a:solidFill>
              </a:rPr>
              <a:t>, </a:t>
            </a:r>
            <a:r>
              <a:rPr lang="en-US" sz="4000" dirty="0" err="1">
                <a:solidFill>
                  <a:srgbClr val="FFFF00"/>
                </a:solidFill>
                <a:hlinkClick r:id="rId11" tooltip="Meteoroid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meteoroidov</a:t>
            </a:r>
            <a:r>
              <a:rPr lang="en-US" sz="4000" dirty="0">
                <a:solidFill>
                  <a:srgbClr val="FFFF00"/>
                </a:solidFill>
              </a:rPr>
              <a:t>, </a:t>
            </a:r>
            <a:r>
              <a:rPr lang="en-US" sz="4000" dirty="0" err="1">
                <a:solidFill>
                  <a:srgbClr val="FFFF00"/>
                </a:solidFill>
                <a:hlinkClick r:id="rId12" tooltip="Medziplanetárny ply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medziplanetárneho</a:t>
            </a:r>
            <a:r>
              <a:rPr lang="en-US" sz="4000" dirty="0">
                <a:solidFill>
                  <a:srgbClr val="FFFF00"/>
                </a:solidFill>
                <a:hlinkClick r:id="rId12" tooltip="Medziplanetárny ply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4000" dirty="0" err="1">
                <a:solidFill>
                  <a:srgbClr val="FFFF00"/>
                </a:solidFill>
                <a:hlinkClick r:id="rId12" tooltip="Medziplanetárny ply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plynu</a:t>
            </a:r>
            <a:r>
              <a:rPr lang="en-US" sz="4000" dirty="0">
                <a:solidFill>
                  <a:srgbClr val="FFFF00"/>
                </a:solidFill>
              </a:rPr>
              <a:t> a </a:t>
            </a:r>
            <a:r>
              <a:rPr lang="en-US" sz="4000" dirty="0" err="1">
                <a:solidFill>
                  <a:srgbClr val="FFFF00"/>
                </a:solidFill>
                <a:hlinkClick r:id="rId13" tooltip="Medziplanetárny prach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prachu</a:t>
            </a:r>
            <a:r>
              <a:rPr lang="en-US" sz="4000" dirty="0"/>
              <a:t>), </a:t>
            </a:r>
            <a:r>
              <a:rPr lang="en-US" sz="4000" dirty="0" err="1"/>
              <a:t>rovnako</a:t>
            </a:r>
            <a:r>
              <a:rPr lang="en-US" sz="4000" dirty="0"/>
              <a:t> </a:t>
            </a:r>
            <a:r>
              <a:rPr lang="en-US" sz="4000" dirty="0" err="1"/>
              <a:t>ako</a:t>
            </a:r>
            <a:r>
              <a:rPr lang="en-US" sz="4000" dirty="0"/>
              <a:t> </a:t>
            </a:r>
            <a:r>
              <a:rPr lang="en-US" sz="4000" dirty="0" err="1"/>
              <a:t>aj</a:t>
            </a:r>
            <a:r>
              <a:rPr lang="en-US" sz="4000" dirty="0"/>
              <a:t> </a:t>
            </a:r>
            <a:r>
              <a:rPr lang="en-US" sz="4000" dirty="0" err="1"/>
              <a:t>prostredia</a:t>
            </a:r>
            <a:r>
              <a:rPr lang="en-US" sz="4000" dirty="0"/>
              <a:t>, v </a:t>
            </a:r>
            <a:r>
              <a:rPr lang="en-US" sz="4000" dirty="0" err="1"/>
              <a:t>ktorom</a:t>
            </a:r>
            <a:r>
              <a:rPr lang="en-US" sz="4000" dirty="0"/>
              <a:t> </a:t>
            </a:r>
            <a:r>
              <a:rPr lang="en-US" sz="4000" dirty="0" err="1"/>
              <a:t>sa</a:t>
            </a:r>
            <a:r>
              <a:rPr lang="en-US" sz="4000" dirty="0"/>
              <a:t> </a:t>
            </a:r>
            <a:r>
              <a:rPr lang="en-US" sz="4000" dirty="0" err="1"/>
              <a:t>tento</a:t>
            </a:r>
            <a:r>
              <a:rPr lang="en-US" sz="4000" dirty="0"/>
              <a:t> </a:t>
            </a:r>
            <a:r>
              <a:rPr lang="en-US" sz="4000" dirty="0" err="1"/>
              <a:t>pohyb</a:t>
            </a:r>
            <a:r>
              <a:rPr lang="en-US" sz="4000" dirty="0"/>
              <a:t> </a:t>
            </a:r>
            <a:r>
              <a:rPr lang="en-US" sz="4000" dirty="0" err="1"/>
              <a:t>uskutočňuje</a:t>
            </a:r>
            <a:r>
              <a:rPr lang="en-US" sz="4000" dirty="0"/>
              <a:t>. </a:t>
            </a:r>
            <a:r>
              <a:rPr lang="en-US" sz="4000" dirty="0" err="1"/>
              <a:t>Zem</a:t>
            </a:r>
            <a:r>
              <a:rPr lang="en-US" sz="4000" dirty="0"/>
              <a:t> je </a:t>
            </a:r>
            <a:r>
              <a:rPr lang="en-US" sz="4000" dirty="0" err="1"/>
              <a:t>treťou</a:t>
            </a:r>
            <a:r>
              <a:rPr lang="en-US" sz="4000" dirty="0"/>
              <a:t> </a:t>
            </a:r>
            <a:r>
              <a:rPr lang="en-US" sz="4000" dirty="0" err="1"/>
              <a:t>planétou</a:t>
            </a:r>
            <a:r>
              <a:rPr lang="en-US" sz="4000" dirty="0"/>
              <a:t> </a:t>
            </a:r>
            <a:r>
              <a:rPr lang="en-US" sz="4000" dirty="0" err="1"/>
              <a:t>slnečnej</a:t>
            </a:r>
            <a:r>
              <a:rPr lang="en-US" sz="4000" dirty="0"/>
              <a:t> </a:t>
            </a:r>
            <a:r>
              <a:rPr lang="en-US" sz="4000" dirty="0" err="1"/>
              <a:t>sústavy</a:t>
            </a:r>
            <a:r>
              <a:rPr lang="en-US" sz="4000" dirty="0"/>
              <a:t>. </a:t>
            </a:r>
            <a:r>
              <a:rPr lang="en-US" sz="4000" dirty="0" err="1"/>
              <a:t>Slnečná</a:t>
            </a:r>
            <a:r>
              <a:rPr lang="en-US" sz="4000" dirty="0"/>
              <a:t> </a:t>
            </a:r>
            <a:r>
              <a:rPr lang="en-US" sz="4000" dirty="0" err="1"/>
              <a:t>sústava</a:t>
            </a:r>
            <a:r>
              <a:rPr lang="en-US" sz="4000" dirty="0"/>
              <a:t> je </a:t>
            </a:r>
            <a:r>
              <a:rPr lang="en-US" sz="4000" dirty="0" err="1"/>
              <a:t>súčasťou</a:t>
            </a:r>
            <a:r>
              <a:rPr lang="en-US" sz="4000" dirty="0"/>
              <a:t> </a:t>
            </a:r>
            <a:r>
              <a:rPr lang="en-US" sz="4000" dirty="0" err="1"/>
              <a:t>oveľa</a:t>
            </a:r>
            <a:r>
              <a:rPr lang="en-US" sz="4000" dirty="0"/>
              <a:t> </a:t>
            </a:r>
            <a:r>
              <a:rPr lang="en-US" sz="4000" dirty="0" err="1"/>
              <a:t>väčšieho</a:t>
            </a:r>
            <a:r>
              <a:rPr lang="en-US" sz="4000" dirty="0"/>
              <a:t> </a:t>
            </a:r>
            <a:r>
              <a:rPr lang="en-US" sz="4000" dirty="0" err="1"/>
              <a:t>komplexu</a:t>
            </a:r>
            <a:r>
              <a:rPr lang="en-US" sz="4000" dirty="0"/>
              <a:t> </a:t>
            </a:r>
            <a:r>
              <a:rPr lang="en-US" sz="4000" dirty="0" err="1"/>
              <a:t>pozostávajúceho</a:t>
            </a:r>
            <a:r>
              <a:rPr lang="en-US" sz="4000" dirty="0"/>
              <a:t> z </a:t>
            </a:r>
            <a:r>
              <a:rPr lang="en-US" sz="4000" dirty="0" err="1"/>
              <a:t>množstva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FF00"/>
                </a:solidFill>
                <a:hlinkClick r:id="rId14" tooltip="Hviezd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hviezd</a:t>
            </a:r>
            <a:r>
              <a:rPr lang="en-US" sz="4000" dirty="0"/>
              <a:t> a </a:t>
            </a:r>
            <a:r>
              <a:rPr lang="en-US" sz="4000" u="sng" dirty="0" err="1">
                <a:solidFill>
                  <a:srgbClr val="FFFF0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medzihviezdnej</a:t>
            </a:r>
            <a:r>
              <a:rPr lang="en-US" sz="4000" u="sng" dirty="0">
                <a:solidFill>
                  <a:srgbClr val="FFFF0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4000" u="sng" dirty="0" err="1">
                <a:solidFill>
                  <a:srgbClr val="FFFF0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hmoty</a:t>
            </a:r>
            <a:r>
              <a:rPr lang="en-US" sz="4000" dirty="0">
                <a:solidFill>
                  <a:srgbClr val="FFFF00"/>
                </a:solidFill>
              </a:rPr>
              <a:t> – </a:t>
            </a:r>
            <a:r>
              <a:rPr lang="en-US" sz="4000" dirty="0" err="1">
                <a:solidFill>
                  <a:srgbClr val="FFFF00"/>
                </a:solidFill>
                <a:hlinkClick r:id="rId16" tooltip="Galaxia (naša hviezdna sústava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Galaxie</a:t>
            </a:r>
            <a:r>
              <a:rPr lang="en-US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78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8A2D2F-E1F1-4E78-9C06-4F6E775827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hra, kreslenie, dáždnik, šarkan&#10;&#10;Automaticky generovaný popis">
            <a:extLst>
              <a:ext uri="{FF2B5EF4-FFF2-40B4-BE49-F238E27FC236}">
                <a16:creationId xmlns:a16="http://schemas.microsoft.com/office/drawing/2014/main" id="{8BAF41B5-D71B-45E6-855C-2221EBC917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8993" r="18563" b="1"/>
          <a:stretch/>
        </p:blipFill>
        <p:spPr>
          <a:xfrm>
            <a:off x="6350" y="382191"/>
            <a:ext cx="1219198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CDF84C-3B2B-4B7B-B13B-B77B2599CF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B1D702EF-A355-4355-B620-3062CC772E5E}"/>
              </a:ext>
            </a:extLst>
          </p:cNvPr>
          <p:cNvSpPr/>
          <p:nvPr/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200" dirty="0" err="1"/>
              <a:t>Všetky</a:t>
            </a:r>
            <a:r>
              <a:rPr lang="en-US" sz="3200" dirty="0"/>
              <a:t> </a:t>
            </a:r>
            <a:r>
              <a:rPr lang="en-US" sz="3200" dirty="0" err="1"/>
              <a:t>telesá</a:t>
            </a:r>
            <a:r>
              <a:rPr lang="en-US" sz="3200" dirty="0"/>
              <a:t> </a:t>
            </a:r>
            <a:r>
              <a:rPr lang="en-US" sz="3200" dirty="0" err="1"/>
              <a:t>slnečnej</a:t>
            </a:r>
            <a:r>
              <a:rPr lang="en-US" sz="3200" dirty="0"/>
              <a:t> </a:t>
            </a:r>
            <a:r>
              <a:rPr lang="en-US" sz="3200" dirty="0" err="1"/>
              <a:t>sústavy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pohybujú</a:t>
            </a:r>
            <a:r>
              <a:rPr lang="en-US" sz="3200" dirty="0"/>
              <a:t> po </a:t>
            </a:r>
            <a:r>
              <a:rPr lang="en-US" sz="3200" dirty="0" err="1"/>
              <a:t>dráhach</a:t>
            </a:r>
            <a:r>
              <a:rPr lang="en-US" sz="3200" dirty="0"/>
              <a:t>, </a:t>
            </a:r>
            <a:r>
              <a:rPr lang="en-US" sz="3200" dirty="0" err="1"/>
              <a:t>ktoré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nazývajú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FF00"/>
                </a:solidFill>
                <a:hlinkClick r:id="rId5" tooltip="Kužeľosečk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kužeľosečky</a:t>
            </a:r>
            <a:r>
              <a:rPr lang="en-US" sz="3200" dirty="0"/>
              <a:t>. </a:t>
            </a:r>
            <a:r>
              <a:rPr lang="en-US" sz="3200" dirty="0" err="1"/>
              <a:t>Sú</a:t>
            </a:r>
            <a:r>
              <a:rPr lang="en-US" sz="3200" dirty="0"/>
              <a:t> to </a:t>
            </a:r>
            <a:r>
              <a:rPr lang="en-US" sz="3200" dirty="0" err="1">
                <a:hlinkClick r:id="rId6" tooltip="Kružnic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kružnica</a:t>
            </a:r>
            <a:r>
              <a:rPr lang="en-US" sz="3200" dirty="0"/>
              <a:t>, </a:t>
            </a:r>
            <a:r>
              <a:rPr lang="en-US" sz="3200" dirty="0" err="1">
                <a:hlinkClick r:id="rId7" tooltip="Elips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elipsa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FF00"/>
                </a:solidFill>
                <a:hlinkClick r:id="rId8" tooltip="Parabol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parabola</a:t>
            </a:r>
            <a:r>
              <a:rPr lang="en-US" sz="3200" dirty="0"/>
              <a:t> a </a:t>
            </a:r>
            <a:r>
              <a:rPr lang="en-US" sz="3200" dirty="0">
                <a:solidFill>
                  <a:srgbClr val="FFFF00"/>
                </a:solidFill>
                <a:hlinkClick r:id="rId9" tooltip="Hyperbola (matematika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hyperbola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 dirty="0" err="1"/>
              <a:t>Pri</a:t>
            </a:r>
            <a:r>
              <a:rPr lang="en-US" sz="3200" dirty="0"/>
              <a:t> </a:t>
            </a:r>
            <a:r>
              <a:rPr lang="en-US" sz="3200" dirty="0" err="1"/>
              <a:t>svojom</a:t>
            </a:r>
            <a:r>
              <a:rPr lang="en-US" sz="3200" dirty="0"/>
              <a:t> </a:t>
            </a:r>
            <a:r>
              <a:rPr lang="en-US" sz="3200" dirty="0" err="1"/>
              <a:t>obehu</a:t>
            </a:r>
            <a:r>
              <a:rPr lang="en-US" sz="3200" dirty="0"/>
              <a:t> </a:t>
            </a:r>
            <a:r>
              <a:rPr lang="en-US" sz="3200" dirty="0" err="1"/>
              <a:t>okolo</a:t>
            </a:r>
            <a:r>
              <a:rPr lang="en-US" sz="3200" dirty="0"/>
              <a:t> </a:t>
            </a:r>
            <a:r>
              <a:rPr lang="en-US" sz="3200" dirty="0" err="1"/>
              <a:t>Slnka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telesá</a:t>
            </a:r>
            <a:r>
              <a:rPr lang="en-US" sz="3200" dirty="0"/>
              <a:t> </a:t>
            </a:r>
            <a:r>
              <a:rPr lang="en-US" sz="3200" dirty="0" err="1"/>
              <a:t>riadia</a:t>
            </a:r>
            <a:r>
              <a:rPr lang="en-US" sz="3200" dirty="0"/>
              <a:t> </a:t>
            </a:r>
            <a:r>
              <a:rPr lang="en-US" sz="3200" dirty="0" err="1">
                <a:hlinkClick r:id="rId10" tooltip="Keplerove zákon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Keplerovými</a:t>
            </a:r>
            <a:r>
              <a:rPr lang="en-US" sz="3200" dirty="0">
                <a:hlinkClick r:id="rId10" tooltip="Keplerove zákon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3200" dirty="0" err="1">
                <a:hlinkClick r:id="rId10" tooltip="Keplerove zákon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zákonmi</a:t>
            </a:r>
            <a:r>
              <a:rPr lang="en-US" sz="3200" dirty="0"/>
              <a:t>, </a:t>
            </a:r>
            <a:r>
              <a:rPr lang="en-US" sz="3200" dirty="0" err="1"/>
              <a:t>aj</a:t>
            </a:r>
            <a:r>
              <a:rPr lang="en-US" sz="3200" dirty="0"/>
              <a:t> </a:t>
            </a:r>
            <a:r>
              <a:rPr lang="en-US" sz="3200" dirty="0" err="1"/>
              <a:t>keď</a:t>
            </a:r>
            <a:r>
              <a:rPr lang="en-US" sz="3200" dirty="0"/>
              <a:t> </a:t>
            </a:r>
            <a:r>
              <a:rPr lang="en-US" sz="3200" dirty="0" err="1"/>
              <a:t>nimi</a:t>
            </a:r>
            <a:r>
              <a:rPr lang="en-US" sz="3200" dirty="0"/>
              <a:t> </a:t>
            </a:r>
            <a:r>
              <a:rPr lang="en-US" sz="3200" dirty="0" err="1"/>
              <a:t>nie</a:t>
            </a:r>
            <a:r>
              <a:rPr lang="en-US" sz="3200" dirty="0"/>
              <a:t> je </a:t>
            </a:r>
            <a:r>
              <a:rPr lang="en-US" sz="3200" dirty="0" err="1"/>
              <a:t>možné</a:t>
            </a:r>
            <a:r>
              <a:rPr lang="en-US" sz="3200" dirty="0"/>
              <a:t> </a:t>
            </a:r>
            <a:r>
              <a:rPr lang="en-US" sz="3200" dirty="0" err="1"/>
              <a:t>opísať</a:t>
            </a:r>
            <a:r>
              <a:rPr lang="en-US" sz="3200" dirty="0"/>
              <a:t> </a:t>
            </a:r>
            <a:r>
              <a:rPr lang="en-US" sz="3200" dirty="0" err="1"/>
              <a:t>pohyb</a:t>
            </a:r>
            <a:r>
              <a:rPr lang="en-US" sz="3200" dirty="0"/>
              <a:t> </a:t>
            </a:r>
            <a:r>
              <a:rPr lang="en-US" sz="3200" dirty="0" err="1"/>
              <a:t>všetkých</a:t>
            </a:r>
            <a:r>
              <a:rPr lang="en-US" sz="3200" dirty="0"/>
              <a:t> </a:t>
            </a:r>
            <a:r>
              <a:rPr lang="en-US" sz="3200" dirty="0" err="1"/>
              <a:t>telies</a:t>
            </a:r>
            <a:r>
              <a:rPr lang="en-US" sz="3200" dirty="0"/>
              <a:t> </a:t>
            </a:r>
            <a:r>
              <a:rPr lang="en-US" sz="3200" dirty="0" err="1"/>
              <a:t>slnečnej</a:t>
            </a:r>
            <a:r>
              <a:rPr lang="en-US" sz="3200" dirty="0"/>
              <a:t> </a:t>
            </a:r>
            <a:r>
              <a:rPr lang="en-US" sz="3200" dirty="0" err="1"/>
              <a:t>sústavy</a:t>
            </a:r>
            <a:r>
              <a:rPr lang="en-US" sz="3200" dirty="0"/>
              <a:t> </a:t>
            </a:r>
            <a:r>
              <a:rPr lang="en-US" sz="3200" dirty="0" err="1"/>
              <a:t>úplne</a:t>
            </a:r>
            <a:r>
              <a:rPr lang="en-US" sz="3200" dirty="0"/>
              <a:t> </a:t>
            </a:r>
            <a:r>
              <a:rPr lang="en-US" sz="3200" dirty="0" err="1"/>
              <a:t>presne</a:t>
            </a:r>
            <a:r>
              <a:rPr lang="en-US" sz="3200" dirty="0"/>
              <a:t>, </a:t>
            </a:r>
            <a:r>
              <a:rPr lang="en-US" sz="3200" dirty="0" err="1"/>
              <a:t>pretože</a:t>
            </a:r>
            <a:r>
              <a:rPr lang="en-US" sz="3200" dirty="0"/>
              <a:t> </a:t>
            </a:r>
            <a:r>
              <a:rPr lang="en-US" sz="3200" dirty="0" err="1"/>
              <a:t>okrem</a:t>
            </a:r>
            <a:r>
              <a:rPr lang="en-US" sz="3200" dirty="0"/>
              <a:t> </a:t>
            </a:r>
            <a:r>
              <a:rPr lang="en-US" sz="3200" dirty="0" err="1"/>
              <a:t>gravitačného</a:t>
            </a:r>
            <a:r>
              <a:rPr lang="en-US" sz="3200" dirty="0"/>
              <a:t> </a:t>
            </a:r>
            <a:r>
              <a:rPr lang="en-US" sz="3200" dirty="0" err="1"/>
              <a:t>poľa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ne </a:t>
            </a:r>
            <a:r>
              <a:rPr lang="en-US" sz="3200" dirty="0" err="1"/>
              <a:t>pôsobia</a:t>
            </a:r>
            <a:r>
              <a:rPr lang="en-US" sz="3200" dirty="0"/>
              <a:t> </a:t>
            </a:r>
            <a:r>
              <a:rPr lang="en-US" sz="3200" dirty="0" err="1"/>
              <a:t>ešte</a:t>
            </a:r>
            <a:r>
              <a:rPr lang="en-US" sz="3200" dirty="0"/>
              <a:t> </a:t>
            </a:r>
            <a:r>
              <a:rPr lang="en-US" sz="3200" dirty="0" err="1"/>
              <a:t>aj</a:t>
            </a:r>
            <a:r>
              <a:rPr lang="en-US" sz="3200" dirty="0"/>
              <a:t> </a:t>
            </a:r>
            <a:r>
              <a:rPr lang="en-US" sz="3200" dirty="0" err="1"/>
              <a:t>iné</a:t>
            </a:r>
            <a:r>
              <a:rPr lang="en-US" sz="3200" dirty="0"/>
              <a:t> </a:t>
            </a:r>
            <a:r>
              <a:rPr lang="en-US" sz="3200" dirty="0" err="1"/>
              <a:t>sily</a:t>
            </a:r>
            <a:r>
              <a:rPr lang="en-US" sz="3200" dirty="0"/>
              <a:t>, </a:t>
            </a:r>
            <a:r>
              <a:rPr lang="en-US" sz="3200" dirty="0" err="1"/>
              <a:t>ako</a:t>
            </a:r>
            <a:r>
              <a:rPr lang="en-US" sz="3200" dirty="0"/>
              <a:t> </a:t>
            </a:r>
            <a:r>
              <a:rPr lang="en-US" sz="3200" dirty="0" err="1"/>
              <a:t>napr</a:t>
            </a:r>
            <a:r>
              <a:rPr lang="en-US" sz="3200" dirty="0"/>
              <a:t>. </a:t>
            </a:r>
            <a:r>
              <a:rPr lang="en-US" sz="3200" u="sng" dirty="0" err="1">
                <a:solidFill>
                  <a:srgbClr val="FFFF00"/>
                </a:solidFill>
                <a:hlinkClick r:id="rId11" tooltip="Odpor prostredi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odpor</a:t>
            </a:r>
            <a:r>
              <a:rPr lang="en-US" sz="3200" u="sng" dirty="0">
                <a:solidFill>
                  <a:srgbClr val="FFFF00"/>
                </a:solidFill>
                <a:hlinkClick r:id="rId11" tooltip="Odpor prostredi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hlinkClick r:id="rId11" tooltip="Odpor prostredi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prostredia</a:t>
            </a:r>
            <a:r>
              <a:rPr lang="en-US" sz="3200" dirty="0"/>
              <a:t>. </a:t>
            </a:r>
            <a:r>
              <a:rPr lang="en-US" sz="3200" dirty="0" err="1"/>
              <a:t>Gravitačné</a:t>
            </a:r>
            <a:r>
              <a:rPr lang="en-US" sz="3200" dirty="0"/>
              <a:t> </a:t>
            </a:r>
            <a:r>
              <a:rPr lang="en-US" sz="3200" dirty="0" err="1"/>
              <a:t>pôsobenie</a:t>
            </a:r>
            <a:r>
              <a:rPr lang="en-US" sz="3200" dirty="0"/>
              <a:t> </a:t>
            </a:r>
            <a:r>
              <a:rPr lang="en-US" sz="3200" dirty="0" err="1"/>
              <a:t>Slnka</a:t>
            </a:r>
            <a:r>
              <a:rPr lang="en-US" sz="3200" dirty="0"/>
              <a:t> </a:t>
            </a:r>
            <a:r>
              <a:rPr lang="en-US" sz="3200" dirty="0" err="1"/>
              <a:t>udržiava</a:t>
            </a:r>
            <a:r>
              <a:rPr lang="en-US" sz="3200" dirty="0"/>
              <a:t> </a:t>
            </a:r>
            <a:r>
              <a:rPr lang="en-US" sz="3200" dirty="0" err="1"/>
              <a:t>veľké</a:t>
            </a:r>
            <a:r>
              <a:rPr lang="en-US" sz="3200" dirty="0"/>
              <a:t> </a:t>
            </a:r>
            <a:r>
              <a:rPr lang="en-US" sz="3200" dirty="0" err="1"/>
              <a:t>telesá</a:t>
            </a:r>
            <a:r>
              <a:rPr lang="en-US" sz="3200" dirty="0"/>
              <a:t> </a:t>
            </a:r>
            <a:r>
              <a:rPr lang="en-US" sz="3200" dirty="0" err="1"/>
              <a:t>slnečnej</a:t>
            </a:r>
            <a:r>
              <a:rPr lang="en-US" sz="3200" dirty="0"/>
              <a:t> </a:t>
            </a:r>
            <a:r>
              <a:rPr lang="en-US" sz="3200" dirty="0" err="1"/>
              <a:t>sústavy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FF00"/>
                </a:solidFill>
              </a:rPr>
              <a:t>na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  <a:hlinkClick r:id="rId12" tooltip="Obežná dráh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obežných</a:t>
            </a:r>
            <a:r>
              <a:rPr lang="en-US" sz="3200" dirty="0">
                <a:solidFill>
                  <a:srgbClr val="FFFF00"/>
                </a:solidFill>
                <a:hlinkClick r:id="rId12" tooltip="Obežná dráh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3200" dirty="0" err="1">
                <a:solidFill>
                  <a:srgbClr val="FFFF00"/>
                </a:solidFill>
                <a:hlinkClick r:id="rId12" tooltip="Obežná dráh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dráhach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(</a:t>
            </a:r>
            <a:r>
              <a:rPr lang="en-US" sz="3200" dirty="0" err="1"/>
              <a:t>pohybujú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v </a:t>
            </a:r>
            <a:r>
              <a:rPr lang="en-US" sz="3200" dirty="0" err="1"/>
              <a:t>uzavretých</a:t>
            </a:r>
            <a:r>
              <a:rPr lang="en-US" sz="3200" dirty="0"/>
              <a:t> </a:t>
            </a:r>
            <a:r>
              <a:rPr lang="en-US" sz="3200" dirty="0" err="1"/>
              <a:t>krivkách</a:t>
            </a:r>
            <a:r>
              <a:rPr lang="en-US" sz="3200" dirty="0"/>
              <a:t> – </a:t>
            </a:r>
            <a:r>
              <a:rPr lang="en-US" sz="3200" dirty="0" err="1"/>
              <a:t>elipsy</a:t>
            </a:r>
            <a:r>
              <a:rPr lang="en-US" sz="3200" dirty="0"/>
              <a:t> a </a:t>
            </a:r>
            <a:r>
              <a:rPr lang="en-US" sz="3200" dirty="0" err="1"/>
              <a:t>kružnice</a:t>
            </a:r>
            <a:r>
              <a:rPr lang="en-US" sz="3200" dirty="0"/>
              <a:t>), </a:t>
            </a:r>
            <a:r>
              <a:rPr lang="en-US" sz="3200" dirty="0" err="1"/>
              <a:t>menšie</a:t>
            </a:r>
            <a:r>
              <a:rPr lang="en-US" sz="3200" dirty="0"/>
              <a:t> </a:t>
            </a:r>
            <a:r>
              <a:rPr lang="en-US" sz="3200" dirty="0" err="1"/>
              <a:t>telesá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môžu</a:t>
            </a:r>
            <a:r>
              <a:rPr lang="en-US" sz="3200" dirty="0"/>
              <a:t> </a:t>
            </a:r>
            <a:r>
              <a:rPr lang="en-US" sz="3200" dirty="0" err="1"/>
              <a:t>okrem</a:t>
            </a:r>
            <a:r>
              <a:rPr lang="en-US" sz="3200" dirty="0"/>
              <a:t> </a:t>
            </a:r>
            <a:r>
              <a:rPr lang="en-US" sz="3200" dirty="0" err="1"/>
              <a:t>uzavretých</a:t>
            </a:r>
            <a:r>
              <a:rPr lang="en-US" sz="3200" dirty="0"/>
              <a:t> </a:t>
            </a:r>
            <a:r>
              <a:rPr lang="en-US" sz="3200" dirty="0" err="1"/>
              <a:t>kriviek</a:t>
            </a:r>
            <a:r>
              <a:rPr lang="en-US" sz="3200" dirty="0"/>
              <a:t> </a:t>
            </a:r>
            <a:r>
              <a:rPr lang="en-US" sz="3200" dirty="0" err="1"/>
              <a:t>pohybovať</a:t>
            </a:r>
            <a:r>
              <a:rPr lang="en-US" sz="3200" dirty="0"/>
              <a:t> </a:t>
            </a:r>
            <a:r>
              <a:rPr lang="en-US" sz="3200" dirty="0" err="1"/>
              <a:t>aj</a:t>
            </a:r>
            <a:r>
              <a:rPr lang="en-US" sz="3200" dirty="0"/>
              <a:t> po </a:t>
            </a:r>
            <a:r>
              <a:rPr lang="en-US" sz="3200" dirty="0" err="1"/>
              <a:t>otvorených</a:t>
            </a:r>
            <a:r>
              <a:rPr lang="en-US" sz="3200" dirty="0"/>
              <a:t> </a:t>
            </a:r>
            <a:r>
              <a:rPr lang="en-US" sz="3200" dirty="0" err="1"/>
              <a:t>krivkách</a:t>
            </a:r>
            <a:r>
              <a:rPr lang="en-US" sz="3200" dirty="0"/>
              <a:t> (po </a:t>
            </a:r>
            <a:r>
              <a:rPr lang="en-US" sz="3200" dirty="0" err="1"/>
              <a:t>parabolách</a:t>
            </a:r>
            <a:r>
              <a:rPr lang="en-US" sz="3200" dirty="0"/>
              <a:t> a </a:t>
            </a:r>
            <a:r>
              <a:rPr lang="en-US" sz="3200" dirty="0" err="1"/>
              <a:t>hyperbolách</a:t>
            </a:r>
            <a:r>
              <a:rPr lang="en-US" sz="32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79913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06714-AA23-4879-833C-020E3F821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691" y="401638"/>
            <a:ext cx="6914583" cy="1035579"/>
          </a:xfrm>
        </p:spPr>
        <p:txBody>
          <a:bodyPr>
            <a:noAutofit/>
          </a:bodyPr>
          <a:lstStyle/>
          <a:p>
            <a:r>
              <a:rPr lang="sk-SK" sz="8800" dirty="0"/>
              <a:t>Planéty:</a:t>
            </a:r>
            <a:endParaRPr lang="en-US" sz="8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B32B4AE-7427-4868-A22F-0A2DEB7B9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401" y="1294342"/>
            <a:ext cx="4785745" cy="4972050"/>
          </a:xfrm>
        </p:spPr>
        <p:txBody>
          <a:bodyPr>
            <a:noAutofit/>
          </a:bodyPr>
          <a:lstStyle/>
          <a:p>
            <a:r>
              <a:rPr lang="sk-SK" sz="4000" dirty="0" err="1"/>
              <a:t>Merkur</a:t>
            </a:r>
            <a:endParaRPr lang="sk-SK" sz="4000" dirty="0"/>
          </a:p>
          <a:p>
            <a:r>
              <a:rPr lang="sk-SK" sz="4000" dirty="0"/>
              <a:t>Venuša</a:t>
            </a:r>
          </a:p>
          <a:p>
            <a:r>
              <a:rPr lang="sk-SK" sz="4000" dirty="0"/>
              <a:t>Zem</a:t>
            </a:r>
          </a:p>
          <a:p>
            <a:r>
              <a:rPr lang="sk-SK" sz="4000" dirty="0"/>
              <a:t>Mars</a:t>
            </a:r>
          </a:p>
          <a:p>
            <a:r>
              <a:rPr lang="sk-SK" sz="4000" dirty="0"/>
              <a:t>Jupiter</a:t>
            </a:r>
          </a:p>
          <a:p>
            <a:r>
              <a:rPr lang="sk-SK" sz="4000" dirty="0"/>
              <a:t>Saturn</a:t>
            </a:r>
          </a:p>
          <a:p>
            <a:r>
              <a:rPr lang="sk-SK" sz="4000" dirty="0"/>
              <a:t>Urán</a:t>
            </a:r>
          </a:p>
          <a:p>
            <a:r>
              <a:rPr lang="sk-SK" sz="4000" dirty="0"/>
              <a:t>Neptún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99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5C970-9D2A-4B70-8230-7A5294F4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263" y="328614"/>
            <a:ext cx="5943600" cy="1257300"/>
          </a:xfrm>
        </p:spPr>
        <p:txBody>
          <a:bodyPr/>
          <a:lstStyle/>
          <a:p>
            <a:r>
              <a:rPr lang="sk-SK" dirty="0"/>
              <a:t>Poznáme : kamenné a  </a:t>
            </a:r>
            <a:r>
              <a:rPr lang="sk-SK" dirty="0" err="1"/>
              <a:t>plinné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D5D4D0-519A-4A3C-9E8E-7747D2406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2085976"/>
            <a:ext cx="10644189" cy="3743324"/>
          </a:xfrm>
        </p:spPr>
        <p:txBody>
          <a:bodyPr>
            <a:normAutofit/>
          </a:bodyPr>
          <a:lstStyle/>
          <a:p>
            <a:r>
              <a:rPr lang="sk-SK" sz="3600" dirty="0"/>
              <a:t>Kamenné sú: Merkúr , Venuša , Zem</a:t>
            </a:r>
          </a:p>
          <a:p>
            <a:r>
              <a:rPr lang="sk-SK" sz="3600" dirty="0" err="1"/>
              <a:t>Plinné</a:t>
            </a:r>
            <a:r>
              <a:rPr lang="sk-SK" sz="3600" dirty="0"/>
              <a:t> sú: Mars , Jupiter , Saturn , Urán , Neptún</a:t>
            </a:r>
          </a:p>
          <a:p>
            <a:r>
              <a:rPr lang="sk-SK" sz="3600" dirty="0"/>
              <a:t>Najväčšia kamenná planéta je zem.</a:t>
            </a:r>
          </a:p>
          <a:p>
            <a:r>
              <a:rPr lang="sk-SK" sz="3600" dirty="0"/>
              <a:t>Saturn má prstence . </a:t>
            </a:r>
          </a:p>
          <a:p>
            <a:r>
              <a:rPr lang="sk-SK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771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C854DA-C81D-4F46-AE6A-6BF4E07F9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25" y="542926"/>
            <a:ext cx="4707328" cy="1614487"/>
          </a:xfrm>
        </p:spPr>
        <p:txBody>
          <a:bodyPr>
            <a:normAutofit/>
          </a:bodyPr>
          <a:lstStyle/>
          <a:p>
            <a:r>
              <a:rPr lang="sk-SK" sz="6600"/>
              <a:t>Slnko</a:t>
            </a:r>
            <a:endParaRPr lang="en-US" sz="66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6DC1BE-616E-4ECF-9DD0-814D83665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271713"/>
            <a:ext cx="6164653" cy="2428875"/>
          </a:xfrm>
        </p:spPr>
        <p:txBody>
          <a:bodyPr>
            <a:noAutofit/>
          </a:bodyPr>
          <a:lstStyle/>
          <a:p>
            <a:r>
              <a:rPr lang="en-US" sz="2400" b="1" dirty="0" err="1"/>
              <a:t>Slnko</a:t>
            </a:r>
            <a:r>
              <a:rPr lang="en-US" sz="2400" dirty="0"/>
              <a:t> je </a:t>
            </a:r>
            <a:r>
              <a:rPr lang="en-US" sz="2400" dirty="0" err="1"/>
              <a:t>centrálna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FF00"/>
                </a:solidFill>
                <a:hlinkClick r:id="rId2" tooltip="Hviezd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hviezda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  <a:hlinkClick r:id="rId3" tooltip="Slnečná sústav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slnečnej</a:t>
            </a:r>
            <a:r>
              <a:rPr lang="en-US" sz="2400" dirty="0">
                <a:solidFill>
                  <a:srgbClr val="FFFF00"/>
                </a:solidFill>
                <a:hlinkClick r:id="rId3" tooltip="Slnečná sústav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dirty="0" err="1">
                <a:solidFill>
                  <a:srgbClr val="FFFF00"/>
                </a:solidFill>
                <a:hlinkClick r:id="rId3" tooltip="Slnečná sústav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sústavy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a </a:t>
            </a:r>
            <a:r>
              <a:rPr lang="en-US" sz="2400" dirty="0" err="1"/>
              <a:t>jediná</a:t>
            </a:r>
            <a:r>
              <a:rPr lang="en-US" sz="2400" dirty="0"/>
              <a:t> </a:t>
            </a:r>
            <a:r>
              <a:rPr lang="en-US" sz="2400" dirty="0" err="1"/>
              <a:t>hviezda</a:t>
            </a:r>
            <a:r>
              <a:rPr lang="en-US" sz="2400" dirty="0"/>
              <a:t> </a:t>
            </a:r>
            <a:r>
              <a:rPr lang="en-US" sz="2400" dirty="0" err="1"/>
              <a:t>tejto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FF00"/>
                </a:solidFill>
                <a:hlinkClick r:id="rId4" tooltip="Planetárna sústav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planetárnej</a:t>
            </a:r>
            <a:r>
              <a:rPr lang="en-US" sz="2400" dirty="0">
                <a:solidFill>
                  <a:srgbClr val="FFFF00"/>
                </a:solidFill>
                <a:hlinkClick r:id="rId4" tooltip="Planetárna sústav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dirty="0" err="1">
                <a:solidFill>
                  <a:srgbClr val="FFFF00"/>
                </a:solidFill>
                <a:hlinkClick r:id="rId4" tooltip="Planetárna sústav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sústavy</a:t>
            </a:r>
            <a:r>
              <a:rPr lang="en-US" sz="2400" dirty="0"/>
              <a:t>. Je to </a:t>
            </a:r>
            <a:r>
              <a:rPr lang="en-US" sz="2400" dirty="0" err="1"/>
              <a:t>naša</a:t>
            </a:r>
            <a:r>
              <a:rPr lang="en-US" sz="2400" dirty="0"/>
              <a:t> </a:t>
            </a:r>
            <a:r>
              <a:rPr lang="en-US" sz="2400" dirty="0" err="1"/>
              <a:t>najbližšia</a:t>
            </a:r>
            <a:r>
              <a:rPr lang="en-US" sz="2400" dirty="0"/>
              <a:t> </a:t>
            </a:r>
            <a:r>
              <a:rPr lang="en-US" sz="2400" dirty="0" err="1"/>
              <a:t>hviezda</a:t>
            </a:r>
            <a:r>
              <a:rPr lang="en-US" sz="2400" dirty="0"/>
              <a:t> a </a:t>
            </a:r>
            <a:r>
              <a:rPr lang="en-US" sz="2400" dirty="0" err="1"/>
              <a:t>zároveň</a:t>
            </a:r>
            <a:r>
              <a:rPr lang="en-US" sz="2400" dirty="0"/>
              <a:t> </a:t>
            </a:r>
            <a:r>
              <a:rPr lang="en-US" sz="2400" dirty="0" err="1"/>
              <a:t>najjasnejšia</a:t>
            </a:r>
            <a:r>
              <a:rPr lang="en-US" sz="2400" dirty="0"/>
              <a:t> </a:t>
            </a:r>
            <a:r>
              <a:rPr lang="en-US" sz="2400" dirty="0" err="1"/>
              <a:t>hviezda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oblohe</a:t>
            </a:r>
            <a:r>
              <a:rPr lang="en-US" sz="2400" dirty="0"/>
              <a:t>.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  <a:hlinkClick r:id="rId5" tooltip="Gravitáci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Gravitačné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/>
              <a:t>pôsobenie</a:t>
            </a:r>
            <a:r>
              <a:rPr lang="en-US" sz="2400" dirty="0"/>
              <a:t> </a:t>
            </a:r>
            <a:r>
              <a:rPr lang="en-US" sz="2400" dirty="0" err="1"/>
              <a:t>Slnka</a:t>
            </a:r>
            <a:r>
              <a:rPr lang="en-US" sz="2400" dirty="0"/>
              <a:t> </a:t>
            </a:r>
            <a:r>
              <a:rPr lang="en-US" sz="2400" dirty="0" err="1"/>
              <a:t>udržiava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FF00"/>
                </a:solidFill>
                <a:hlinkClick r:id="rId6" tooltip="Obežná dráh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obežných</a:t>
            </a:r>
            <a:r>
              <a:rPr lang="en-US" sz="2400" dirty="0">
                <a:solidFill>
                  <a:srgbClr val="FFFF00"/>
                </a:solidFill>
                <a:hlinkClick r:id="rId6" tooltip="Obežná dráh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dirty="0" err="1">
                <a:solidFill>
                  <a:srgbClr val="FFFF00"/>
                </a:solidFill>
                <a:hlinkClick r:id="rId6" tooltip="Obežná dráh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dráhach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/>
              <a:t>okolo</a:t>
            </a:r>
            <a:r>
              <a:rPr lang="en-US" sz="2400" dirty="0"/>
              <a:t> </a:t>
            </a:r>
            <a:r>
              <a:rPr lang="en-US" sz="2400" dirty="0" err="1"/>
              <a:t>Slnka</a:t>
            </a:r>
            <a:r>
              <a:rPr lang="en-US" sz="2400" dirty="0"/>
              <a:t> </a:t>
            </a:r>
            <a:r>
              <a:rPr lang="en-US" sz="2400" dirty="0" err="1"/>
              <a:t>všetky</a:t>
            </a:r>
            <a:r>
              <a:rPr lang="en-US" sz="2400" dirty="0"/>
              <a:t> </a:t>
            </a:r>
            <a:r>
              <a:rPr lang="en-US" sz="2400" dirty="0" err="1"/>
              <a:t>objekty</a:t>
            </a:r>
            <a:r>
              <a:rPr lang="en-US" sz="2400" dirty="0"/>
              <a:t> </a:t>
            </a:r>
            <a:r>
              <a:rPr lang="en-US" sz="2400" dirty="0" err="1"/>
              <a:t>slnečnej</a:t>
            </a:r>
            <a:r>
              <a:rPr lang="en-US" sz="2400" dirty="0"/>
              <a:t> </a:t>
            </a:r>
            <a:r>
              <a:rPr lang="en-US" sz="2400" dirty="0" err="1"/>
              <a:t>sústavy</a:t>
            </a:r>
            <a:r>
              <a:rPr lang="en-US" sz="2400" dirty="0"/>
              <a:t> </a:t>
            </a:r>
            <a:r>
              <a:rPr lang="en-US" sz="2400" dirty="0" err="1"/>
              <a:t>vrátane</a:t>
            </a:r>
            <a:r>
              <a:rPr lang="en-US" sz="2400" dirty="0"/>
              <a:t> </a:t>
            </a:r>
            <a:r>
              <a:rPr lang="en-US" sz="2400" dirty="0" err="1"/>
              <a:t>planéty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FF00"/>
                </a:solidFill>
                <a:hlinkClick r:id="rId7" tooltip="Zem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Zem</a:t>
            </a:r>
            <a:r>
              <a:rPr lang="en-US" sz="2400" dirty="0"/>
              <a:t>. </a:t>
            </a:r>
            <a:r>
              <a:rPr lang="en-US" sz="2400" dirty="0" err="1"/>
              <a:t>Jeho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FF00"/>
                </a:solidFill>
                <a:hlinkClick r:id="rId8" tooltip="Energi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energia</a:t>
            </a:r>
            <a:r>
              <a:rPr lang="en-US" sz="2400" dirty="0"/>
              <a:t> je </a:t>
            </a:r>
            <a:r>
              <a:rPr lang="en-US" sz="2400" dirty="0" err="1"/>
              <a:t>nevyhnutná</a:t>
            </a:r>
            <a:r>
              <a:rPr lang="en-US" sz="2400" dirty="0"/>
              <a:t> pre </a:t>
            </a:r>
            <a:r>
              <a:rPr lang="en-US" sz="2400" dirty="0" err="1"/>
              <a:t>život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Zemi</a:t>
            </a:r>
            <a:r>
              <a:rPr lang="en-US" sz="2400" dirty="0"/>
              <a:t>. </a:t>
            </a:r>
            <a:r>
              <a:rPr lang="en-US" sz="2400" dirty="0" err="1">
                <a:solidFill>
                  <a:srgbClr val="FFFF00"/>
                </a:solidFill>
                <a:hlinkClick r:id="rId9" tooltip="Astronomický symbo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Astronomický</a:t>
            </a:r>
            <a:r>
              <a:rPr lang="en-US" sz="2400" dirty="0">
                <a:solidFill>
                  <a:srgbClr val="FFFF00"/>
                </a:solidFill>
                <a:hlinkClick r:id="rId9" tooltip="Astronomický symbo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symbol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pre </a:t>
            </a:r>
            <a:r>
              <a:rPr lang="en-US" sz="2400" dirty="0" err="1"/>
              <a:t>Slnko</a:t>
            </a:r>
            <a:r>
              <a:rPr lang="en-US" sz="2400" dirty="0"/>
              <a:t> je </a:t>
            </a:r>
            <a:r>
              <a:rPr lang="en-US" sz="2400" dirty="0" err="1"/>
              <a:t>kruh</a:t>
            </a:r>
            <a:r>
              <a:rPr lang="en-US" sz="2400" dirty="0"/>
              <a:t> s </a:t>
            </a:r>
            <a:r>
              <a:rPr lang="en-US" sz="2400" dirty="0" err="1"/>
              <a:t>bodom</a:t>
            </a:r>
            <a:r>
              <a:rPr lang="en-US" sz="2400" dirty="0"/>
              <a:t> </a:t>
            </a:r>
            <a:r>
              <a:rPr lang="en-US" sz="2400" dirty="0" err="1"/>
              <a:t>vnútri</a:t>
            </a:r>
            <a:r>
              <a:rPr lang="en-US" sz="2400" dirty="0"/>
              <a:t> </a:t>
            </a:r>
            <a:r>
              <a:rPr lang="sk-SK" sz="2400" dirty="0"/>
              <a:t>.</a:t>
            </a:r>
            <a:endParaRPr lang="en-US" sz="2400" dirty="0"/>
          </a:p>
        </p:txBody>
      </p:sp>
      <p:pic>
        <p:nvPicPr>
          <p:cNvPr id="7" name="Zástupný objekt pre obrázok 6" descr="Obrázok, na ktorom je hviezda, sedenie, tmavé, červené&#10;&#10;Automaticky generovaný popis">
            <a:extLst>
              <a:ext uri="{FF2B5EF4-FFF2-40B4-BE49-F238E27FC236}">
                <a16:creationId xmlns:a16="http://schemas.microsoft.com/office/drawing/2014/main" id="{D2B99ED4-1F8F-4881-AC24-8DFD5B0FA8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10"/>
          <a:srcRect l="14115" r="14115"/>
          <a:stretch>
            <a:fillRect/>
          </a:stretch>
        </p:blipFill>
        <p:spPr>
          <a:xfrm>
            <a:off x="8158163" y="1000125"/>
            <a:ext cx="3281362" cy="4386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1436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8A836-36F7-4E14-A1B6-B7353D66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988" y="242888"/>
            <a:ext cx="3786187" cy="1557337"/>
          </a:xfrm>
        </p:spPr>
        <p:txBody>
          <a:bodyPr>
            <a:normAutofit/>
          </a:bodyPr>
          <a:lstStyle/>
          <a:p>
            <a:r>
              <a:rPr lang="sk-SK" sz="6600" dirty="0" err="1"/>
              <a:t>merkúr</a:t>
            </a:r>
            <a:endParaRPr lang="en-US" sz="66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6D4867-FE2A-431C-9D66-87A87B566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29103210-C41E-4E8D-96FF-BC843422EE03}"/>
              </a:ext>
            </a:extLst>
          </p:cNvPr>
          <p:cNvSpPr/>
          <p:nvPr/>
        </p:nvSpPr>
        <p:spPr>
          <a:xfrm>
            <a:off x="583003" y="2090797"/>
            <a:ext cx="62674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Merkúr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je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najbližšia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hlinkClick r:id="rId2" tooltip="Planét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planéta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slnečnej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sústavy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k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hlinkClick r:id="rId3" tooltip="Slnk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Slnku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a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najmenšia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planéta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hlinkClick r:id="rId4" tooltip="Slnečná sústav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slnečnej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hlinkClick r:id="rId4" tooltip="Slnečná sústav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hlinkClick r:id="rId4" tooltip="Slnečná sústav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sústavy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Merkúr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je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malá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kamenná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planéta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s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povrchom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posiatym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hlinkClick r:id="rId5" tooltip="Impaktný krát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impaktnými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hlinkClick r:id="rId5" tooltip="Impaktný krát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hlinkClick r:id="rId5" tooltip="Impaktný krát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krátermi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Nemá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hustú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hlinkClick r:id="rId6" tooltip="Atmosféra (kozmického telesa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atmosféru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ktorá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by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dokázala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regulovať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povrchovú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teplotu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. Z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toho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dôvodu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jej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rozdiel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kolíše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v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rozmedzí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+440 °C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počas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dňa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a −180 °C v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noci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Napriek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tomu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že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je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Merkúr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najbližšie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k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Slnku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.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Merkúr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má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vysokú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hlinkClick r:id="rId7" tooltip="Hustota (objemová hmotnosť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hustotu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a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slabé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, no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predsa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prítomné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hlinkClick r:id="rId8" tooltip="Magnetické po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magnetické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hlinkClick r:id="rId8" tooltip="Magnetické po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hlinkClick r:id="rId8" tooltip="Magnetické po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pole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Vytvára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ho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masívne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kovové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hlinkClick r:id="rId9" tooltip="Jadro planét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jadro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vo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vnútri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planéty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Merkúr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obieha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okolo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hlinkClick r:id="rId3" tooltip="Slnk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Slnka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najrýchlejšie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zo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všetkých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planét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, no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jeho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hlinkClick r:id="rId10" tooltip="Rotačný pohyb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rotácia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je,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naopak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veľmi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pomalá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Nemá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žiadny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hlinkClick r:id="rId11" tooltip="Mesiac (družica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mesiac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. </a:t>
            </a:r>
            <a:endParaRPr lang="en-US" b="0" i="0" u="none" strike="noStrike" dirty="0">
              <a:solidFill>
                <a:schemeClr val="tx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Obrázok 11" descr="Obrázok, na ktorom je čierne, vnútri, sedenie, fotografia&#10;&#10;Automaticky generovaný popis">
            <a:extLst>
              <a:ext uri="{FF2B5EF4-FFF2-40B4-BE49-F238E27FC236}">
                <a16:creationId xmlns:a16="http://schemas.microsoft.com/office/drawing/2014/main" id="{6202E01E-BC88-4328-BD8A-848ACC8450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72326" y="1171575"/>
            <a:ext cx="4829174" cy="3729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546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ý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948</Words>
  <Application>Microsoft Office PowerPoint</Application>
  <PresentationFormat>Širokouhlá</PresentationFormat>
  <Paragraphs>79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inherit</vt:lpstr>
      <vt:lpstr>Nebeský</vt:lpstr>
      <vt:lpstr>Planéty slnečnej sústavy</vt:lpstr>
      <vt:lpstr>         obsah</vt:lpstr>
      <vt:lpstr>sLNEčNá SúSTAVA : SLNKO a OSEM PLANéT</vt:lpstr>
      <vt:lpstr>Slnečná sústava je planetárna sústava hviezdy Slnko, do ktorej patrí aj Zem. Skladá sa zo Slnka a všetkých telies, ktoré obiehajú okolo neho; (planét, trpasličích planét, planétok, komét, mesiacov, meteoroidov, medziplanetárneho plynu a prachu), rovnako ako aj prostredia, v ktorom sa tento pohyb uskutočňuje. Zem je treťou planétou slnečnej sústavy. Slnečná sústava je súčasťou oveľa väčšieho komplexu pozostávajúceho z množstva hviezd a medzihviezdnej hmoty – Galaxie. </vt:lpstr>
      <vt:lpstr>Prezentácia programu PowerPoint</vt:lpstr>
      <vt:lpstr>Planéty:</vt:lpstr>
      <vt:lpstr>Poznáme : kamenné a  plinné</vt:lpstr>
      <vt:lpstr>Slnko</vt:lpstr>
      <vt:lpstr>merkúr</vt:lpstr>
      <vt:lpstr>venuša</vt:lpstr>
      <vt:lpstr>zem</vt:lpstr>
      <vt:lpstr>Mars</vt:lpstr>
      <vt:lpstr>jupiter</vt:lpstr>
      <vt:lpstr>saturn</vt:lpstr>
      <vt:lpstr>uran</vt:lpstr>
      <vt:lpstr>neptun</vt:lpstr>
      <vt:lpstr>Stránky ,ktoré boli použité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Planéty slnečnej sústavy</dc:title>
  <dc:creator>eliska andrasikova</dc:creator>
  <cp:lastModifiedBy>IVAN</cp:lastModifiedBy>
  <cp:revision>10</cp:revision>
  <dcterms:created xsi:type="dcterms:W3CDTF">2020-03-27T16:57:58Z</dcterms:created>
  <dcterms:modified xsi:type="dcterms:W3CDTF">2020-03-30T18:17:44Z</dcterms:modified>
</cp:coreProperties>
</file>