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-56" y="-8467"/>
            <a:ext cx="12192061" cy="6866467"/>
            <a:chOff x="-56" y="-8467"/>
            <a:chExt cx="12192061" cy="6866467"/>
          </a:xfrm>
        </p:grpSpPr>
        <p:cxnSp>
          <p:nvCxnSpPr>
            <p:cNvPr id="3" name="Straight Connector 31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6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30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8"/>
            <p:cNvSpPr/>
            <p:nvPr/>
          </p:nvSpPr>
          <p:spPr>
            <a:xfrm rot="10799991">
              <a:off x="-56" y="0"/>
              <a:ext cx="842592" cy="5666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Subtitle 2"/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sk-SK"/>
              <a:t>Kliknutím upravte štýl predlohy podnadpisu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154951-78B2-4C79-B6DD-77230E1FB9B0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40821C-E6A9-4158-9490-F104057AE03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3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664153-4366-4805-B196-63ADFE6231A6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3AF6E-9701-43A6-9C57-CC9934093F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7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43935E-FFCD-4016-88BE-2A768A0C0FD3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AC7099-472B-499C-BB82-EAD29454547E}" type="slidenum">
              <a:t>‹#›</a:t>
            </a:fld>
            <a:endParaRPr lang="en-US"/>
          </a:p>
        </p:txBody>
      </p:sp>
      <p:sp>
        <p:nvSpPr>
          <p:cNvPr id="8" name="TextBox 19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5435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0DEE7-6C5B-4EAA-AB54-A00F94F3A144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BC0730-5741-47F1-A430-42E0352DDF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3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189722-7234-403B-8A82-98EB8FE8F3A8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A19C01-268D-417C-82E6-9E3A532D943F}" type="slidenum">
              <a:t>‹#›</a:t>
            </a:fld>
            <a:endParaRPr lang="en-US"/>
          </a:p>
        </p:txBody>
      </p:sp>
      <p:sp>
        <p:nvSpPr>
          <p:cNvPr id="8" name="TextBox 23"/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/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615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606155-3B5B-41BA-B8DB-FD05E29B823A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BAE243-4323-4453-8744-A18082005D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2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12F323-387D-484E-B3B2-B0D49457AAD3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5BBDA9-E99B-4165-8098-9917CBF6A37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8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9CAFD2-27E2-4557-B40D-9BA4428AC365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183655-0EDA-42A3-8356-F5988321B0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2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B26652-158A-4BDB-9A33-406AEA1BD15A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542A57-9EA9-4D5B-B0EA-B69E45356C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20EEB-8EAB-4C72-9AF0-475AAFD87765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E38CC8-8B4F-4E7F-B807-0E3790D57B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9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AFD04-B2CF-43C3-A870-BE3081EBE270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59FBF7-472A-4FAB-A4FA-1E33A9FF52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4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6537F4-5BA1-4D08-BB60-34F041FADCC1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BA8505-B670-4A40-A993-CBAC8CA59A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5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F2BC50-6AE7-44D2-B02F-D3C0658720BF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46C391-DEE4-440F-9CE5-37BD3FFD7F7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9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2B095B-F173-4A21-8CDD-43BCA565780C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F2051C-CB7E-4A7E-85F1-126A61521D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23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0E5FAD-9BDA-40F9-B36B-AAF8F6716AA2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704A80-418B-4B0D-ABE7-66D8CC7D37B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B3507-BAB9-4C2F-B25A-F7FD13589943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D18826-CA5A-46E4-9F39-23AF859209F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6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2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23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27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28"/>
            <p:cNvSpPr/>
            <p:nvPr/>
          </p:nvSpPr>
          <p:spPr>
            <a:xfrm>
              <a:off x="0" y="4013201"/>
              <a:ext cx="448732" cy="28447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360"/>
                <a:gd name="f8" fmla="+- 0 0 -270"/>
                <a:gd name="f9" fmla="+- 0 0 -180"/>
                <a:gd name="f10" fmla="+- 0 0 -90"/>
                <a:gd name="f11" fmla="abs f3"/>
                <a:gd name="f12" fmla="abs f4"/>
                <a:gd name="f13" fmla="abs f5"/>
                <a:gd name="f14" fmla="*/ f7 f0 1"/>
                <a:gd name="f15" fmla="*/ f8 f0 1"/>
                <a:gd name="f16" fmla="*/ f9 f0 1"/>
                <a:gd name="f17" fmla="*/ f10 f0 1"/>
                <a:gd name="f18" fmla="?: f11 f3 1"/>
                <a:gd name="f19" fmla="?: f12 f4 1"/>
                <a:gd name="f20" fmla="?: f13 f5 1"/>
                <a:gd name="f21" fmla="*/ f14 1 f2"/>
                <a:gd name="f22" fmla="*/ f15 1 f2"/>
                <a:gd name="f23" fmla="*/ f16 1 f2"/>
                <a:gd name="f24" fmla="*/ f17 1 f2"/>
                <a:gd name="f25" fmla="*/ f18 1 21600"/>
                <a:gd name="f26" fmla="*/ f19 1 21600"/>
                <a:gd name="f27" fmla="*/ 21600 f18 1"/>
                <a:gd name="f28" fmla="*/ 21600 f19 1"/>
                <a:gd name="f29" fmla="+- f21 0 f1"/>
                <a:gd name="f30" fmla="+- f22 0 f1"/>
                <a:gd name="f31" fmla="+- f23 0 f1"/>
                <a:gd name="f32" fmla="+- f24 0 f1"/>
                <a:gd name="f33" fmla="min f26 f25"/>
                <a:gd name="f34" fmla="*/ f27 1 f20"/>
                <a:gd name="f35" fmla="*/ f28 1 f20"/>
                <a:gd name="f36" fmla="val f34"/>
                <a:gd name="f37" fmla="val f35"/>
                <a:gd name="f38" fmla="*/ f6 f33 1"/>
                <a:gd name="f39" fmla="+- f37 0 f6"/>
                <a:gd name="f40" fmla="+- f36 0 f6"/>
                <a:gd name="f41" fmla="*/ f37 f33 1"/>
                <a:gd name="f42" fmla="*/ f36 f33 1"/>
                <a:gd name="f43" fmla="*/ f39 1 2"/>
                <a:gd name="f44" fmla="*/ f40 1 2"/>
                <a:gd name="f45" fmla="*/ f40 f6 1"/>
                <a:gd name="f46" fmla="+- f6 f43 0"/>
                <a:gd name="f47" fmla="*/ f45 1 200000"/>
                <a:gd name="f48" fmla="*/ f45 1 100000"/>
                <a:gd name="f49" fmla="+- f47 f44 0"/>
                <a:gd name="f50" fmla="*/ f47 f33 1"/>
                <a:gd name="f51" fmla="*/ f46 f33 1"/>
                <a:gd name="f52" fmla="*/ f48 f33 1"/>
                <a:gd name="f53" fmla="*/ f4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38"/>
                </a:cxn>
                <a:cxn ang="f30">
                  <a:pos x="f50" y="f51"/>
                </a:cxn>
                <a:cxn ang="f31">
                  <a:pos x="f38" y="f41"/>
                </a:cxn>
                <a:cxn ang="f31">
                  <a:pos x="f52" y="f41"/>
                </a:cxn>
                <a:cxn ang="f31">
                  <a:pos x="f42" y="f41"/>
                </a:cxn>
                <a:cxn ang="f32">
                  <a:pos x="f53" y="f51"/>
                </a:cxn>
              </a:cxnLst>
              <a:rect l="f50" t="f51" r="f53" b="f41"/>
              <a:pathLst>
                <a:path>
                  <a:moveTo>
                    <a:pt x="f38" y="f41"/>
                  </a:moveTo>
                  <a:lnTo>
                    <a:pt x="f52" y="f38"/>
                  </a:lnTo>
                  <a:lnTo>
                    <a:pt x="f42" y="f41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Title Placeholder 1"/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6F8F326-CDEF-4F10-8663-801A73D21A4F}" type="datetime1">
              <a:rPr lang="en-US"/>
              <a:pPr lvl="0"/>
              <a:t>3/30/2020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en-US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D18869C8-6AC5-4DED-B43E-D9C14559B8F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k-SK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sk-SK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sk-SK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sk-SK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sk-SK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sk-SK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gneticke-mapy.sk/magneticka-mapa-slovenska-geograficka-farebna-d1034/" TargetMode="External"/><Relationship Id="rId3" Type="http://schemas.openxmlformats.org/officeDocument/2006/relationships/hyperlink" Target="http://www.vysoketatry.com/mapy/p/vt.html" TargetMode="External"/><Relationship Id="rId7" Type="http://schemas.openxmlformats.org/officeDocument/2006/relationships/hyperlink" Target="https://www.preskoly.sk/p/294183-mapa-slovenska-republika/" TargetMode="External"/><Relationship Id="rId2" Type="http://schemas.openxmlformats.org/officeDocument/2006/relationships/hyperlink" Target="https://www.cdb.sk/sk/Vystupy-CDB/Mapy-cestnej-siete-SR/Mapove-listy-zlozite-krizovatky/Legenda-k-mapovym-listom-png.alej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rthar2015z.blogspot.com/2018/12/mapa-slovenska.html" TargetMode="External"/><Relationship Id="rId5" Type="http://schemas.openxmlformats.org/officeDocument/2006/relationships/hyperlink" Target="https://www.priepasne.sk/sk/Obec/Turisticka-mapa.alej" TargetMode="External"/><Relationship Id="rId4" Type="http://schemas.openxmlformats.org/officeDocument/2006/relationships/hyperlink" Target="https://www.cdb.sk/sk/casto-kladene-otazky/Typy-map-CDB.alej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1009918" y="1410233"/>
            <a:ext cx="7766931" cy="1646304"/>
          </a:xfrm>
        </p:spPr>
        <p:txBody>
          <a:bodyPr anchorCtr="1"/>
          <a:lstStyle/>
          <a:p>
            <a:pPr lvl="0" algn="ctr"/>
            <a:r>
              <a:rPr lang="sk-SK"/>
              <a:t>Mapy a ich značky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1507068" y="3970937"/>
            <a:ext cx="7766931" cy="1096895"/>
          </a:xfrm>
        </p:spPr>
        <p:txBody>
          <a:bodyPr/>
          <a:lstStyle/>
          <a:p>
            <a:pPr lvl="0" algn="ctr"/>
            <a:r>
              <a:rPr lang="sk-SK"/>
              <a:t>		</a:t>
            </a:r>
            <a:r>
              <a:rPr lang="sk-SK" sz="2400" b="1"/>
              <a:t>Andrej Beskyd</a:t>
            </a:r>
          </a:p>
          <a:p>
            <a:pPr lvl="0" algn="ctr"/>
            <a:r>
              <a:rPr lang="sk-SK" sz="2400" b="1"/>
              <a:t>Levočská 11,Spišská Nová Ves</a:t>
            </a:r>
          </a:p>
          <a:p>
            <a:pPr lvl="0" algn="ctr"/>
            <a:endParaRPr lang="sk-SK" sz="2400" b="1"/>
          </a:p>
          <a:p>
            <a:pPr lvl="0"/>
            <a:endParaRPr lang="sk-SK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76747" y="609603"/>
            <a:ext cx="3729078" cy="1320795"/>
          </a:xfrm>
        </p:spPr>
        <p:txBody>
          <a:bodyPr anchor="ctr"/>
          <a:lstStyle/>
          <a:p>
            <a:pPr lvl="0"/>
            <a:r>
              <a:rPr lang="sk-SK"/>
              <a:t>Farby na mape.</a:t>
            </a:r>
          </a:p>
        </p:txBody>
      </p:sp>
      <p:sp>
        <p:nvSpPr>
          <p:cNvPr id="3" name="Content Placeholder 8"/>
          <p:cNvSpPr txBox="1">
            <a:spLocks noGrp="1"/>
          </p:cNvSpPr>
          <p:nvPr>
            <p:ph idx="1"/>
          </p:nvPr>
        </p:nvSpPr>
        <p:spPr>
          <a:xfrm>
            <a:off x="685169" y="2160590"/>
            <a:ext cx="3720913" cy="3560728"/>
          </a:xfrm>
        </p:spPr>
        <p:txBody>
          <a:bodyPr/>
          <a:lstStyle/>
          <a:p>
            <a:pPr lvl="0"/>
            <a:r>
              <a:rPr lang="sk-SK" b="1">
                <a:solidFill>
                  <a:srgbClr val="00B0F0"/>
                </a:solidFill>
              </a:rPr>
              <a:t>Modra-</a:t>
            </a:r>
            <a:r>
              <a:rPr lang="sk-SK"/>
              <a:t> znázorňuje vodné plochy, jazerá ,moria a oceány.</a:t>
            </a:r>
          </a:p>
          <a:p>
            <a:pPr lvl="0"/>
            <a:r>
              <a:rPr lang="sk-SK" b="1">
                <a:solidFill>
                  <a:srgbClr val="90C226"/>
                </a:solidFill>
              </a:rPr>
              <a:t>Zelená-</a:t>
            </a:r>
            <a:r>
              <a:rPr lang="sk-SK"/>
              <a:t> Nížiny</a:t>
            </a:r>
          </a:p>
          <a:p>
            <a:pPr lvl="0"/>
            <a:r>
              <a:rPr lang="sk-SK" b="1">
                <a:solidFill>
                  <a:srgbClr val="AF8C13"/>
                </a:solidFill>
              </a:rPr>
              <a:t>Hnedá –</a:t>
            </a:r>
            <a:r>
              <a:rPr lang="sk-SK"/>
              <a:t> Pohoria</a:t>
            </a:r>
          </a:p>
          <a:p>
            <a:pPr lvl="0"/>
            <a:r>
              <a:rPr lang="sk-SK" b="1">
                <a:solidFill>
                  <a:srgbClr val="755E0D"/>
                </a:solidFill>
              </a:rPr>
              <a:t>Tmavohnedá- </a:t>
            </a:r>
            <a:r>
              <a:rPr lang="sk-SK"/>
              <a:t>Najvyššie pohoria.</a:t>
            </a:r>
          </a:p>
          <a:p>
            <a:pPr lvl="0"/>
            <a:r>
              <a:rPr lang="sk-SK">
                <a:solidFill>
                  <a:srgbClr val="FF0000"/>
                </a:solidFill>
              </a:rPr>
              <a:t>Červená prerušovaná čiara- </a:t>
            </a:r>
            <a:r>
              <a:rPr lang="sk-SK"/>
              <a:t>Štátne hranice</a:t>
            </a:r>
            <a:endParaRPr lang="en-US"/>
          </a:p>
        </p:txBody>
      </p:sp>
      <p:pic>
        <p:nvPicPr>
          <p:cNvPr id="4" name="Picture 2" descr="Zdroj: http://mapasveta.info/svet/images/svet_slepa_mapa_reliefn%ED.gif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14"/>
          <a:stretch>
            <a:fillRect/>
          </a:stretch>
        </p:blipFill>
        <p:spPr>
          <a:xfrm>
            <a:off x="4654030" y="1444514"/>
            <a:ext cx="4602751" cy="34644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8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" name="Rectangle 140"/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cxnSp>
        <p:nvCxnSpPr>
          <p:cNvPr id="4" name="Straight Connector 142"/>
          <p:cNvCxnSpPr>
            <a:cxnSpLocks noMove="1" noResize="1"/>
          </p:cNvCxnSpPr>
          <p:nvPr/>
        </p:nvCxnSpPr>
        <p:spPr>
          <a:xfrm>
            <a:off x="5111313" y="0"/>
            <a:ext cx="1219197" cy="6858000"/>
          </a:xfrm>
          <a:prstGeom prst="straightConnector1">
            <a:avLst/>
          </a:prstGeom>
          <a:noFill/>
          <a:ln w="9528" cap="rnd">
            <a:solidFill>
              <a:srgbClr val="6C911D"/>
            </a:solidFill>
            <a:prstDash val="solid"/>
            <a:miter/>
          </a:ln>
        </p:spPr>
      </p:cxnSp>
      <p:cxnSp>
        <p:nvCxnSpPr>
          <p:cNvPr id="5" name="Straight Connector 144"/>
          <p:cNvCxnSpPr>
            <a:cxnSpLocks noMove="1" noResize="1"/>
          </p:cNvCxnSpPr>
          <p:nvPr/>
        </p:nvCxnSpPr>
        <p:spPr>
          <a:xfrm flipH="1">
            <a:off x="3290980" y="3681410"/>
            <a:ext cx="4763558" cy="3176590"/>
          </a:xfrm>
          <a:prstGeom prst="straightConnector1">
            <a:avLst/>
          </a:prstGeom>
          <a:noFill/>
          <a:ln w="9528" cap="rnd">
            <a:solidFill>
              <a:srgbClr val="7F7F7F">
                <a:alpha val="80000"/>
              </a:srgbClr>
            </a:solidFill>
            <a:prstDash val="solid"/>
            <a:miter/>
          </a:ln>
        </p:spPr>
      </p:cxnSp>
      <p:sp>
        <p:nvSpPr>
          <p:cNvPr id="6" name="Rectangle 23"/>
          <p:cNvSpPr>
            <a:spLocks noMove="1" noResize="1"/>
          </p:cNvSpPr>
          <p:nvPr/>
        </p:nvSpPr>
        <p:spPr>
          <a:xfrm>
            <a:off x="4482571" y="-8467"/>
            <a:ext cx="3007351" cy="6866467"/>
          </a:xfrm>
          <a:custGeom>
            <a:avLst/>
            <a:gdLst>
              <a:gd name="f0" fmla="val w"/>
              <a:gd name="f1" fmla="val h"/>
              <a:gd name="f2" fmla="val 0"/>
              <a:gd name="f3" fmla="val 3007349"/>
              <a:gd name="f4" fmla="val 6866467"/>
              <a:gd name="f5" fmla="val 2045532"/>
              <a:gd name="f6" fmla="*/ f0 1 3007349"/>
              <a:gd name="f7" fmla="*/ f1 1 6866467"/>
              <a:gd name="f8" fmla="+- f4 0 f2"/>
              <a:gd name="f9" fmla="+- f3 0 f2"/>
              <a:gd name="f10" fmla="*/ f9 1 3007349"/>
              <a:gd name="f11" fmla="*/ f8 1 686646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007349" h="6866467">
                <a:moveTo>
                  <a:pt x="f5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5" y="f2"/>
                </a:lnTo>
                <a:close/>
              </a:path>
            </a:pathLst>
          </a:custGeom>
          <a:solidFill>
            <a:srgbClr val="90C226">
              <a:alpha val="3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25"/>
          <p:cNvSpPr>
            <a:spLocks noMove="1" noResize="1"/>
          </p:cNvSpPr>
          <p:nvPr/>
        </p:nvSpPr>
        <p:spPr>
          <a:xfrm>
            <a:off x="4904530" y="-8467"/>
            <a:ext cx="2588556" cy="6866467"/>
          </a:xfrm>
          <a:custGeom>
            <a:avLst/>
            <a:gdLst>
              <a:gd name="f0" fmla="val w"/>
              <a:gd name="f1" fmla="val h"/>
              <a:gd name="f2" fmla="val 0"/>
              <a:gd name="f3" fmla="val 2573311"/>
              <a:gd name="f4" fmla="val 6866467"/>
              <a:gd name="f5" fmla="val 1202336"/>
              <a:gd name="f6" fmla="*/ f0 1 2573311"/>
              <a:gd name="f7" fmla="*/ f1 1 6866467"/>
              <a:gd name="f8" fmla="+- f4 0 f2"/>
              <a:gd name="f9" fmla="+- f3 0 f2"/>
              <a:gd name="f10" fmla="*/ f9 1 2573311"/>
              <a:gd name="f11" fmla="*/ f8 1 686646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573311" h="686646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90C226">
              <a:alpha val="2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Isosceles Triangle 150"/>
          <p:cNvSpPr>
            <a:spLocks noMove="1" noResize="1"/>
          </p:cNvSpPr>
          <p:nvPr/>
        </p:nvSpPr>
        <p:spPr>
          <a:xfrm>
            <a:off x="4233425" y="3047996"/>
            <a:ext cx="3259671" cy="381000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54A021">
              <a:alpha val="72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Rectangle 27"/>
          <p:cNvSpPr>
            <a:spLocks noMove="1" noResize="1"/>
          </p:cNvSpPr>
          <p:nvPr/>
        </p:nvSpPr>
        <p:spPr>
          <a:xfrm>
            <a:off x="4635596" y="-8467"/>
            <a:ext cx="2854327" cy="6866467"/>
          </a:xfrm>
          <a:custGeom>
            <a:avLst/>
            <a:gdLst>
              <a:gd name="f0" fmla="val w"/>
              <a:gd name="f1" fmla="val h"/>
              <a:gd name="f2" fmla="val 0"/>
              <a:gd name="f3" fmla="val 2858013"/>
              <a:gd name="f4" fmla="val 6866467"/>
              <a:gd name="f5" fmla="val 2473942"/>
              <a:gd name="f6" fmla="*/ f0 1 2858013"/>
              <a:gd name="f7" fmla="*/ f1 1 6866467"/>
              <a:gd name="f8" fmla="+- f4 0 f2"/>
              <a:gd name="f9" fmla="+- f3 0 f2"/>
              <a:gd name="f10" fmla="*/ f9 1 2858013"/>
              <a:gd name="f11" fmla="*/ f8 1 6866467"/>
              <a:gd name="f12" fmla="*/ f2 1 f10"/>
              <a:gd name="f13" fmla="*/ f3 1 f10"/>
              <a:gd name="f14" fmla="*/ f2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2858013" h="6866467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5" y="f4"/>
                </a:lnTo>
                <a:lnTo>
                  <a:pt x="f2" y="f2"/>
                </a:lnTo>
                <a:close/>
              </a:path>
            </a:pathLst>
          </a:custGeom>
          <a:solidFill>
            <a:srgbClr val="3F7819">
              <a:alpha val="7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Isosceles Triangle 154"/>
          <p:cNvSpPr>
            <a:spLocks noMove="1" noResize="1"/>
          </p:cNvSpPr>
          <p:nvPr/>
        </p:nvSpPr>
        <p:spPr>
          <a:xfrm>
            <a:off x="5672754" y="3589870"/>
            <a:ext cx="1817159" cy="32681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0C226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Freeform: Shape 156"/>
          <p:cNvSpPr>
            <a:spLocks noMove="1" noResize="1"/>
          </p:cNvSpPr>
          <p:nvPr/>
        </p:nvSpPr>
        <p:spPr>
          <a:xfrm>
            <a:off x="6197629" y="-8467"/>
            <a:ext cx="5994367" cy="686646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94369"/>
              <a:gd name="f7" fmla="val 6866467"/>
              <a:gd name="f8" fmla="val 1249825"/>
              <a:gd name="f9" fmla="val 8467"/>
              <a:gd name="f10" fmla="val 1109382"/>
              <a:gd name="f11" fmla="+- 0 0 -90"/>
              <a:gd name="f12" fmla="*/ f3 1 5994369"/>
              <a:gd name="f13" fmla="*/ f4 1 6866467"/>
              <a:gd name="f14" fmla="+- f7 0 f5"/>
              <a:gd name="f15" fmla="+- f6 0 f5"/>
              <a:gd name="f16" fmla="*/ f11 f0 1"/>
              <a:gd name="f17" fmla="*/ f15 1 5994369"/>
              <a:gd name="f18" fmla="*/ f14 1 6866467"/>
              <a:gd name="f19" fmla="*/ 0 f15 1"/>
              <a:gd name="f20" fmla="*/ 0 f14 1"/>
              <a:gd name="f21" fmla="*/ 1249825 f15 1"/>
              <a:gd name="f22" fmla="*/ 8467 f14 1"/>
              <a:gd name="f23" fmla="*/ 5994369 f15 1"/>
              <a:gd name="f24" fmla="*/ 6866467 f14 1"/>
              <a:gd name="f25" fmla="*/ 1109382 f15 1"/>
              <a:gd name="f26" fmla="*/ f16 1 f2"/>
              <a:gd name="f27" fmla="*/ f19 1 5994369"/>
              <a:gd name="f28" fmla="*/ f20 1 6866467"/>
              <a:gd name="f29" fmla="*/ f21 1 5994369"/>
              <a:gd name="f30" fmla="*/ f22 1 6866467"/>
              <a:gd name="f31" fmla="*/ f23 1 5994369"/>
              <a:gd name="f32" fmla="*/ f24 1 6866467"/>
              <a:gd name="f33" fmla="*/ f25 1 5994369"/>
              <a:gd name="f34" fmla="*/ f5 1 f17"/>
              <a:gd name="f35" fmla="*/ f6 1 f17"/>
              <a:gd name="f36" fmla="*/ f5 1 f18"/>
              <a:gd name="f37" fmla="*/ f7 1 f18"/>
              <a:gd name="f38" fmla="+- f26 0 f1"/>
              <a:gd name="f39" fmla="*/ f27 1 f17"/>
              <a:gd name="f40" fmla="*/ f28 1 f18"/>
              <a:gd name="f41" fmla="*/ f29 1 f17"/>
              <a:gd name="f42" fmla="*/ f30 1 f18"/>
              <a:gd name="f43" fmla="*/ f31 1 f17"/>
              <a:gd name="f44" fmla="*/ f32 1 f18"/>
              <a:gd name="f45" fmla="*/ f33 1 f17"/>
              <a:gd name="f46" fmla="*/ f34 f12 1"/>
              <a:gd name="f47" fmla="*/ f35 f12 1"/>
              <a:gd name="f48" fmla="*/ f37 f13 1"/>
              <a:gd name="f49" fmla="*/ f36 f13 1"/>
              <a:gd name="f50" fmla="*/ f39 f12 1"/>
              <a:gd name="f51" fmla="*/ f40 f13 1"/>
              <a:gd name="f52" fmla="*/ f41 f12 1"/>
              <a:gd name="f53" fmla="*/ f42 f13 1"/>
              <a:gd name="f54" fmla="*/ f43 f12 1"/>
              <a:gd name="f55" fmla="*/ f44 f13 1"/>
              <a:gd name="f56" fmla="*/ f45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8">
                <a:pos x="f50" y="f51"/>
              </a:cxn>
              <a:cxn ang="f38">
                <a:pos x="f52" y="f51"/>
              </a:cxn>
              <a:cxn ang="f38">
                <a:pos x="f52" y="f53"/>
              </a:cxn>
              <a:cxn ang="f38">
                <a:pos x="f54" y="f53"/>
              </a:cxn>
              <a:cxn ang="f38">
                <a:pos x="f54" y="f55"/>
              </a:cxn>
              <a:cxn ang="f38">
                <a:pos x="f52" y="f55"/>
              </a:cxn>
              <a:cxn ang="f38">
                <a:pos x="f56" y="f55"/>
              </a:cxn>
            </a:cxnLst>
            <a:rect l="f46" t="f49" r="f47" b="f48"/>
            <a:pathLst>
              <a:path w="5994369" h="6866467">
                <a:moveTo>
                  <a:pt x="f5" y="f5"/>
                </a:moveTo>
                <a:lnTo>
                  <a:pt x="f8" y="f5"/>
                </a:lnTo>
                <a:lnTo>
                  <a:pt x="f8" y="f9"/>
                </a:lnTo>
                <a:lnTo>
                  <a:pt x="f6" y="f9"/>
                </a:lnTo>
                <a:lnTo>
                  <a:pt x="f6" y="f7"/>
                </a:lnTo>
                <a:lnTo>
                  <a:pt x="f8" y="f7"/>
                </a:lnTo>
                <a:lnTo>
                  <a:pt x="f10" y="f7"/>
                </a:lnTo>
                <a:close/>
              </a:path>
            </a:pathLst>
          </a:custGeom>
          <a:solidFill>
            <a:srgbClr val="3F781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12" name="Nadpis 1"/>
          <p:cNvSpPr txBox="1">
            <a:spLocks noGrp="1"/>
          </p:cNvSpPr>
          <p:nvPr>
            <p:ph type="title"/>
          </p:nvPr>
        </p:nvSpPr>
        <p:spPr>
          <a:xfrm>
            <a:off x="7181725" y="609603"/>
            <a:ext cx="4512984" cy="2227734"/>
          </a:xfrm>
        </p:spPr>
        <p:txBody>
          <a:bodyPr anchor="ctr"/>
          <a:lstStyle/>
          <a:p>
            <a:pPr lvl="0"/>
            <a:r>
              <a:rPr lang="en-US">
                <a:solidFill>
                  <a:srgbClr val="FFFFFF"/>
                </a:solidFill>
              </a:rPr>
              <a:t>Značky na mape.</a:t>
            </a:r>
          </a:p>
        </p:txBody>
      </p:sp>
      <p:pic>
        <p:nvPicPr>
          <p:cNvPr id="13" name="Picture 2" descr="Mapové listy - aktualizácia 2014 | cdb.s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269580"/>
            <a:ext cx="3856774" cy="44077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Content Placeholder 2053"/>
          <p:cNvSpPr txBox="1">
            <a:spLocks noGrp="1"/>
          </p:cNvSpPr>
          <p:nvPr>
            <p:ph idx="1"/>
          </p:nvPr>
        </p:nvSpPr>
        <p:spPr>
          <a:xfrm>
            <a:off x="7181725" y="2837328"/>
            <a:ext cx="4512984" cy="3317936"/>
          </a:xfrm>
        </p:spPr>
        <p:txBody>
          <a:bodyPr/>
          <a:lstStyle/>
          <a:p>
            <a:pPr lvl="0"/>
            <a:r>
              <a:rPr lang="sk-SK">
                <a:solidFill>
                  <a:srgbClr val="FFFFFF"/>
                </a:solidFill>
              </a:rPr>
              <a:t>Legenda – je význam znakov , ktorá je súčasťou mapy 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159221" y="609603"/>
            <a:ext cx="5114778" cy="1320795"/>
          </a:xfrm>
        </p:spPr>
        <p:txBody>
          <a:bodyPr/>
          <a:lstStyle/>
          <a:p>
            <a:pPr lvl="0"/>
            <a:r>
              <a:rPr lang="sk-SK"/>
              <a:t>Turistické značky</a:t>
            </a:r>
          </a:p>
        </p:txBody>
      </p:sp>
      <p:pic>
        <p:nvPicPr>
          <p:cNvPr id="3" name="Picture 4" descr="SÃºvisiaci obrÃ¡zo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1645" r="4" b="17438"/>
          <a:stretch>
            <a:fillRect/>
          </a:stretch>
        </p:blipFill>
        <p:spPr>
          <a:xfrm>
            <a:off x="509137" y="9"/>
            <a:ext cx="3517879" cy="228280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Picture 8" descr="SÃºvisiaci obrÃ¡zo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t="11705" r="-1" b="2059"/>
          <a:stretch>
            <a:fillRect/>
          </a:stretch>
        </p:blipFill>
        <p:spPr>
          <a:xfrm>
            <a:off x="169666" y="2289182"/>
            <a:ext cx="3514825" cy="22732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6" descr="http://www.kaduceus.cz/pictures/2011/05/2011-05-04.znaceni0007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2413" r="2" b="2"/>
          <a:stretch>
            <a:fillRect/>
          </a:stretch>
        </p:blipFill>
        <p:spPr>
          <a:xfrm>
            <a:off x="-10634" y="4565635"/>
            <a:ext cx="3355564" cy="229236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Isosceles Triangle 30"/>
          <p:cNvSpPr>
            <a:spLocks noMove="1" noResize="1"/>
          </p:cNvSpPr>
          <p:nvPr/>
        </p:nvSpPr>
        <p:spPr>
          <a:xfrm rot="10799991">
            <a:off x="-10690" y="0"/>
            <a:ext cx="842592" cy="5666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0C226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cxnSp>
        <p:nvCxnSpPr>
          <p:cNvPr id="7" name="Straight Connector 33"/>
          <p:cNvCxnSpPr>
            <a:cxnSpLocks noMove="1" noResize="1"/>
          </p:cNvCxnSpPr>
          <p:nvPr/>
        </p:nvCxnSpPr>
        <p:spPr>
          <a:xfrm>
            <a:off x="497232" y="2282817"/>
            <a:ext cx="3206088" cy="0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cxnSp>
        <p:nvCxnSpPr>
          <p:cNvPr id="8" name="Straight Connector 35"/>
          <p:cNvCxnSpPr>
            <a:cxnSpLocks noMove="1" noResize="1"/>
          </p:cNvCxnSpPr>
          <p:nvPr/>
        </p:nvCxnSpPr>
        <p:spPr>
          <a:xfrm>
            <a:off x="162699" y="4565635"/>
            <a:ext cx="3206087" cy="0"/>
          </a:xfrm>
          <a:prstGeom prst="straightConnector1">
            <a:avLst/>
          </a:prstGeom>
          <a:noFill/>
          <a:ln w="12701" cap="rnd">
            <a:solidFill>
              <a:srgbClr val="FFFFFF"/>
            </a:solidFill>
            <a:prstDash val="solid"/>
            <a:miter/>
          </a:ln>
        </p:spPr>
      </p:cxnSp>
      <p:sp>
        <p:nvSpPr>
          <p:cNvPr id="9" name="Isosceles Triangle 30"/>
          <p:cNvSpPr>
            <a:spLocks noMove="1" noResize="1"/>
          </p:cNvSpPr>
          <p:nvPr/>
        </p:nvSpPr>
        <p:spPr>
          <a:xfrm rot="10799991">
            <a:off x="4909" y="0"/>
            <a:ext cx="842592" cy="5666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0C226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Content Placeholder 11"/>
          <p:cNvSpPr txBox="1">
            <a:spLocks noGrp="1"/>
          </p:cNvSpPr>
          <p:nvPr>
            <p:ph idx="1"/>
          </p:nvPr>
        </p:nvSpPr>
        <p:spPr>
          <a:xfrm>
            <a:off x="4159221" y="2160590"/>
            <a:ext cx="5114778" cy="3880768"/>
          </a:xfrm>
        </p:spPr>
        <p:txBody>
          <a:bodyPr/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sk-SK" sz="1300"/>
              <a:t>FARBY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sk-SK" sz="130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sk-SK" sz="1300" b="1">
                <a:solidFill>
                  <a:srgbClr val="FF0000"/>
                </a:solidFill>
              </a:rPr>
              <a:t>Červená =  </a:t>
            </a:r>
            <a:r>
              <a:rPr lang="sk-SK" sz="1300"/>
              <a:t>magistrály a trasy s dlhšou vzdialenosťou, ktoré sú zvyčajne najlepšie udržiavané. 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sk-SK" sz="130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sk-SK" sz="1300" b="1">
                <a:solidFill>
                  <a:srgbClr val="00B0F0"/>
                </a:solidFill>
              </a:rPr>
              <a:t>Modrá =</a:t>
            </a:r>
            <a:r>
              <a:rPr lang="sk-SK" sz="1300">
                <a:solidFill>
                  <a:srgbClr val="00B0F0"/>
                </a:solidFill>
              </a:rPr>
              <a:t>  </a:t>
            </a:r>
            <a:r>
              <a:rPr lang="sk-SK" sz="1300"/>
              <a:t>značky vedú k významným lokalitám či turistickým objektom. 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sk-SK" sz="130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sk-SK" sz="1300" b="1">
                <a:solidFill>
                  <a:srgbClr val="90C226"/>
                </a:solidFill>
              </a:rPr>
              <a:t>Zelená = </a:t>
            </a:r>
            <a:r>
              <a:rPr lang="sk-SK" sz="1300"/>
              <a:t>spájajú hrebene alebo vrcholy kopcov s okolitými obcami, pričom vedú prevažne dolinami s menej náročným stúpaním.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sk-SK" sz="130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sk-SK" sz="1300" b="1">
                <a:solidFill>
                  <a:srgbClr val="FFFF00"/>
                </a:solidFill>
              </a:rPr>
              <a:t>Žlté = </a:t>
            </a:r>
            <a:r>
              <a:rPr lang="sk-SK" sz="1300"/>
              <a:t>majú prevažne kratšiu vzdialenosť alebo sú to spojky medzi dvoma trasami. 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sk-SK" sz="130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sk-SK" sz="1300"/>
              <a:t>Uvedené však nemusí platiť vždy. V lokalite, kde vzhľadom na už existujúce trasy nie je možné zvoliť inú farbu, je nová trasa vyznačená práve takou farbou, aká je k dispozícii, aby nedochádzalo ku križovaniu trás rovnakej farby.</a:t>
            </a:r>
          </a:p>
          <a:p>
            <a:pPr lvl="0">
              <a:lnSpc>
                <a:spcPct val="90000"/>
              </a:lnSpc>
            </a:pPr>
            <a:endParaRPr lang="en-US" sz="130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77332" y="1409703"/>
            <a:ext cx="8596667" cy="520695"/>
          </a:xfrm>
        </p:spPr>
        <p:txBody>
          <a:bodyPr/>
          <a:lstStyle/>
          <a:p>
            <a:endParaRPr lang="sk-SK"/>
          </a:p>
        </p:txBody>
      </p:sp>
      <p:pic>
        <p:nvPicPr>
          <p:cNvPr id="3" name="Picture 2" descr="http://turisticketrasy.wbl.sk/turistickasmerovka1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"/>
            <a:ext cx="11715750" cy="5927726"/>
          </a:xfrm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Zdroje mojej prezentácie</a:t>
            </a:r>
            <a:br>
              <a:rPr lang="sk-SK"/>
            </a:br>
            <a:endParaRPr lang="sk-SK"/>
          </a:p>
        </p:txBody>
      </p:sp>
      <p:sp>
        <p:nvSpPr>
          <p:cNvPr id="3" name="Zástupný objekt pre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>
                <a:solidFill>
                  <a:srgbClr val="000000"/>
                </a:solidFill>
                <a:hlinkClick r:id="rId2"/>
              </a:rPr>
              <a:t>https://www.cdb.sk/sk/Vystupy-CDB/Mapy-cestnej-siete-SR/Mapove-listy-zlozite-krizovatky/Legenda-k-mapovym-listom-png.alej</a:t>
            </a:r>
            <a:endParaRPr lang="sk-SK">
              <a:solidFill>
                <a:srgbClr val="000000"/>
              </a:solidFill>
            </a:endParaRPr>
          </a:p>
          <a:p>
            <a:pPr lvl="0"/>
            <a:r>
              <a:rPr lang="sk-SK">
                <a:solidFill>
                  <a:srgbClr val="000000"/>
                </a:solidFill>
                <a:hlinkClick r:id="rId3"/>
              </a:rPr>
              <a:t>http://www.vysoketatry.com/mapy/p/vt.html</a:t>
            </a:r>
            <a:endParaRPr lang="sk-SK">
              <a:solidFill>
                <a:srgbClr val="000000"/>
              </a:solidFill>
            </a:endParaRPr>
          </a:p>
          <a:p>
            <a:pPr lvl="0"/>
            <a:r>
              <a:rPr lang="sk-SK">
                <a:solidFill>
                  <a:srgbClr val="000000"/>
                </a:solidFill>
                <a:hlinkClick r:id="rId4"/>
              </a:rPr>
              <a:t>https://www.cdb.sk/sk/casto-kladene-otazky/Typy-map-CDB.alej</a:t>
            </a:r>
            <a:endParaRPr lang="sk-SK">
              <a:solidFill>
                <a:srgbClr val="000000"/>
              </a:solidFill>
            </a:endParaRPr>
          </a:p>
          <a:p>
            <a:pPr lvl="0"/>
            <a:r>
              <a:rPr lang="sk-SK">
                <a:solidFill>
                  <a:srgbClr val="000000"/>
                </a:solidFill>
                <a:hlinkClick r:id="rId5"/>
              </a:rPr>
              <a:t>https://www.priepasne.sk/sk/Obec/Turisticka-mapa.alej</a:t>
            </a:r>
            <a:endParaRPr lang="sk-SK">
              <a:solidFill>
                <a:srgbClr val="000000"/>
              </a:solidFill>
            </a:endParaRPr>
          </a:p>
          <a:p>
            <a:pPr lvl="0"/>
            <a:r>
              <a:rPr lang="sk-SK">
                <a:solidFill>
                  <a:srgbClr val="000000"/>
                </a:solidFill>
                <a:hlinkClick r:id="rId6"/>
              </a:rPr>
              <a:t>https://korthar2015z.blogspot.com/2018/12/mapa-slovenska.html</a:t>
            </a:r>
            <a:endParaRPr lang="sk-SK">
              <a:solidFill>
                <a:srgbClr val="000000"/>
              </a:solidFill>
            </a:endParaRPr>
          </a:p>
          <a:p>
            <a:pPr lvl="0"/>
            <a:r>
              <a:rPr lang="sk-SK">
                <a:solidFill>
                  <a:srgbClr val="000000"/>
                </a:solidFill>
                <a:hlinkClick r:id="rId7"/>
              </a:rPr>
              <a:t>https://www.preskoly.sk/p/294183-mapa-slovenska-republika/</a:t>
            </a:r>
            <a:endParaRPr lang="sk-SK">
              <a:solidFill>
                <a:srgbClr val="000000"/>
              </a:solidFill>
            </a:endParaRPr>
          </a:p>
          <a:p>
            <a:pPr lvl="0"/>
            <a:r>
              <a:rPr lang="sk-SK">
                <a:solidFill>
                  <a:srgbClr val="000000"/>
                </a:solidFill>
                <a:hlinkClick r:id="rId8"/>
              </a:rPr>
              <a:t>https://www.magneticke-mapy.sk/magneticka-mapa-slovenska-geograficka-farebna-d1034/</a:t>
            </a:r>
            <a:endParaRPr lang="sk-SK">
              <a:solidFill>
                <a:srgbClr val="000000"/>
              </a:solidFill>
            </a:endParaRPr>
          </a:p>
          <a:p>
            <a:pPr lvl="0"/>
            <a:r>
              <a:rPr lang="sk-SK">
                <a:solidFill>
                  <a:srgbClr val="000000"/>
                </a:solidFill>
              </a:rPr>
              <a:t>Vlastiveda 4. ročník - texty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Ďakujem za pozornosť.</a:t>
            </a:r>
            <a:br>
              <a:rPr lang="sk-SK"/>
            </a:br>
            <a:endParaRPr lang="sk-SK"/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/>
          <a:p>
            <a:pPr marL="0" lvl="0" indent="0">
              <a:buNone/>
            </a:pPr>
            <a:r>
              <a:rPr lang="sk-SK"/>
              <a:t>Dúfam že sa Vám prezentácia páčila.</a:t>
            </a:r>
          </a:p>
          <a:p>
            <a:pPr marL="0" lvl="0" indent="0">
              <a:buNone/>
            </a:pPr>
            <a:r>
              <a:rPr lang="sk-SK"/>
              <a:t>Andrej Beskyd 5.A.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810496" y="2864531"/>
            <a:ext cx="8596667" cy="1320795"/>
          </a:xfrm>
        </p:spPr>
        <p:txBody>
          <a:bodyPr anchorCtr="1"/>
          <a:lstStyle/>
          <a:p>
            <a:pPr lvl="0" algn="ctr"/>
            <a:r>
              <a:rPr lang="sk-SK" sz="7200"/>
              <a:t>Koniec.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30195" y="0"/>
            <a:ext cx="8596667" cy="1826578"/>
          </a:xfrm>
        </p:spPr>
        <p:txBody>
          <a:bodyPr/>
          <a:lstStyle/>
          <a:p>
            <a:pPr lvl="0"/>
            <a:r>
              <a:rPr lang="sk-SK"/>
              <a:t>OBSAH</a:t>
            </a:r>
            <a:br>
              <a:rPr lang="sk-SK"/>
            </a:br>
            <a:endParaRPr lang="sk-SK"/>
          </a:p>
        </p:txBody>
      </p:sp>
      <p:sp>
        <p:nvSpPr>
          <p:cNvPr id="3" name="Zástupný text 2"/>
          <p:cNvSpPr txBox="1">
            <a:spLocks noGrp="1"/>
          </p:cNvSpPr>
          <p:nvPr>
            <p:ph type="body" idx="1"/>
          </p:nvPr>
        </p:nvSpPr>
        <p:spPr>
          <a:xfrm>
            <a:off x="630195" y="1133801"/>
            <a:ext cx="8596667" cy="4079220"/>
          </a:xfrm>
        </p:spPr>
        <p:txBody>
          <a:bodyPr/>
          <a:lstStyle/>
          <a:p>
            <a:pPr marL="457200" lvl="0" indent="-457200">
              <a:buFont typeface="Calibri Light"/>
              <a:buAutoNum type="arabicParenR"/>
            </a:pPr>
            <a:r>
              <a:rPr lang="sk-SK"/>
              <a:t>Mapy a ich značky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Úvod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Čo ma obsahovať mapa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Aké mapy poznáme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Farby na mape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Legenda – značky na mape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Zdroje mojej prezentácie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Poďakovanie</a:t>
            </a:r>
          </a:p>
          <a:p>
            <a:pPr marL="457200" lvl="0" indent="-457200">
              <a:buFont typeface="Calibri Light"/>
              <a:buAutoNum type="arabicParenR"/>
            </a:pPr>
            <a:r>
              <a:rPr lang="sk-SK"/>
              <a:t>Koniec</a:t>
            </a:r>
          </a:p>
          <a:p>
            <a:pPr marL="457200" lvl="0" indent="-457200">
              <a:buFont typeface="Calibri Light"/>
              <a:buAutoNum type="arabicParenR"/>
            </a:pPr>
            <a:endParaRPr lang="sk-SK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8"/>
          <p:cNvGrpSpPr/>
          <p:nvPr/>
        </p:nvGrpSpPr>
        <p:grpSpPr>
          <a:xfrm>
            <a:off x="-56" y="-8467"/>
            <a:ext cx="12192061" cy="6866467"/>
            <a:chOff x="-56" y="-8467"/>
            <a:chExt cx="12192061" cy="6866467"/>
          </a:xfrm>
        </p:grpSpPr>
        <p:cxnSp>
          <p:nvCxnSpPr>
            <p:cNvPr id="3" name="Straight Connector 139"/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  <a:miter/>
            </a:ln>
          </p:spPr>
        </p:cxnSp>
        <p:cxnSp>
          <p:nvCxnSpPr>
            <p:cNvPr id="4" name="Straight Connector 140"/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  <a:miter/>
            </a:ln>
          </p:spPr>
        </p:cxnSp>
        <p:sp>
          <p:nvSpPr>
            <p:cNvPr id="5" name="Rectangle 23"/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+- f4 0 f2"/>
                <a:gd name="f9" fmla="+- f3 0 f2"/>
                <a:gd name="f10" fmla="*/ f9 1 3007349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Rectangle 25"/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+- f4 0 f2"/>
                <a:gd name="f9" fmla="+- f3 0 f2"/>
                <a:gd name="f10" fmla="*/ f9 1 2573311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7" name="Isosceles Triangle 143"/>
            <p:cNvSpPr/>
            <p:nvPr/>
          </p:nvSpPr>
          <p:spPr>
            <a:xfrm>
              <a:off x="8932334" y="3047996"/>
              <a:ext cx="3259671" cy="38100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angle 27"/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+- f4 0 f2"/>
                <a:gd name="f9" fmla="+- f3 0 f2"/>
                <a:gd name="f10" fmla="*/ f9 1 2858013"/>
                <a:gd name="f11" fmla="*/ f8 1 6866467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9" name="Rectangle 28"/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+- f4 0 f2"/>
                <a:gd name="f9" fmla="+- f3 0 f2"/>
                <a:gd name="f10" fmla="*/ f9 1 1290094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Rectangle 29"/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+- f4 0 f2"/>
                <a:gd name="f9" fmla="+- f3 0 f2"/>
                <a:gd name="f10" fmla="*/ f9 1 1249825"/>
                <a:gd name="f11" fmla="*/ f8 1 6858000"/>
                <a:gd name="f12" fmla="*/ f2 1 f10"/>
                <a:gd name="f13" fmla="*/ f3 1 f10"/>
                <a:gd name="f14" fmla="*/ f2 1 f11"/>
                <a:gd name="f15" fmla="*/ f4 1 f11"/>
                <a:gd name="f16" fmla="*/ f12 f6 1"/>
                <a:gd name="f17" fmla="*/ f13 f6 1"/>
                <a:gd name="f18" fmla="*/ f15 f7 1"/>
                <a:gd name="f19" fmla="*/ f14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17" b="f18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Isosceles Triangle 147"/>
            <p:cNvSpPr/>
            <p:nvPr/>
          </p:nvSpPr>
          <p:spPr>
            <a:xfrm>
              <a:off x="10371664" y="3589870"/>
              <a:ext cx="1817159" cy="326812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2" name="Isosceles Triangle 148"/>
            <p:cNvSpPr/>
            <p:nvPr/>
          </p:nvSpPr>
          <p:spPr>
            <a:xfrm rot="10799991">
              <a:off x="-56" y="0"/>
              <a:ext cx="842592" cy="566615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0000"/>
                <a:gd name="f8" fmla="+- 0 0 -360"/>
                <a:gd name="f9" fmla="+- 0 0 -270"/>
                <a:gd name="f10" fmla="+- 0 0 -180"/>
                <a:gd name="f11" fmla="+- 0 0 -90"/>
                <a:gd name="f12" fmla="abs f3"/>
                <a:gd name="f13" fmla="abs f4"/>
                <a:gd name="f14" fmla="abs f5"/>
                <a:gd name="f15" fmla="*/ f8 f0 1"/>
                <a:gd name="f16" fmla="*/ f9 f0 1"/>
                <a:gd name="f17" fmla="*/ f10 f0 1"/>
                <a:gd name="f18" fmla="*/ f11 f0 1"/>
                <a:gd name="f19" fmla="?: f12 f3 1"/>
                <a:gd name="f20" fmla="?: f13 f4 1"/>
                <a:gd name="f21" fmla="?: f14 f5 1"/>
                <a:gd name="f22" fmla="*/ f15 1 f2"/>
                <a:gd name="f23" fmla="*/ f16 1 f2"/>
                <a:gd name="f24" fmla="*/ f17 1 f2"/>
                <a:gd name="f25" fmla="*/ f18 1 f2"/>
                <a:gd name="f26" fmla="*/ f19 1 21600"/>
                <a:gd name="f27" fmla="*/ f20 1 21600"/>
                <a:gd name="f28" fmla="*/ 21600 f19 1"/>
                <a:gd name="f29" fmla="*/ 21600 f20 1"/>
                <a:gd name="f30" fmla="+- f22 0 f1"/>
                <a:gd name="f31" fmla="+- f23 0 f1"/>
                <a:gd name="f32" fmla="+- f24 0 f1"/>
                <a:gd name="f33" fmla="+- f25 0 f1"/>
                <a:gd name="f34" fmla="min f27 f26"/>
                <a:gd name="f35" fmla="*/ f28 1 f21"/>
                <a:gd name="f36" fmla="*/ f29 1 f21"/>
                <a:gd name="f37" fmla="val f35"/>
                <a:gd name="f38" fmla="val f36"/>
                <a:gd name="f39" fmla="*/ f6 f34 1"/>
                <a:gd name="f40" fmla="+- f38 0 f6"/>
                <a:gd name="f41" fmla="+- f37 0 f6"/>
                <a:gd name="f42" fmla="*/ f38 f34 1"/>
                <a:gd name="f43" fmla="*/ f37 f34 1"/>
                <a:gd name="f44" fmla="*/ f40 1 2"/>
                <a:gd name="f45" fmla="*/ f41 1 2"/>
                <a:gd name="f46" fmla="*/ f41 f7 1"/>
                <a:gd name="f47" fmla="+- f6 f44 0"/>
                <a:gd name="f48" fmla="*/ f46 1 200000"/>
                <a:gd name="f49" fmla="*/ f46 1 100000"/>
                <a:gd name="f50" fmla="+- f48 f45 0"/>
                <a:gd name="f51" fmla="*/ f48 f34 1"/>
                <a:gd name="f52" fmla="*/ f47 f34 1"/>
                <a:gd name="f53" fmla="*/ f49 f34 1"/>
                <a:gd name="f54" fmla="*/ f50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53" y="f39"/>
                </a:cxn>
                <a:cxn ang="f31">
                  <a:pos x="f51" y="f52"/>
                </a:cxn>
                <a:cxn ang="f32">
                  <a:pos x="f39" y="f42"/>
                </a:cxn>
                <a:cxn ang="f32">
                  <a:pos x="f53" y="f42"/>
                </a:cxn>
                <a:cxn ang="f32">
                  <a:pos x="f43" y="f42"/>
                </a:cxn>
                <a:cxn ang="f33">
                  <a:pos x="f54" y="f52"/>
                </a:cxn>
              </a:cxnLst>
              <a:rect l="f51" t="f52" r="f54" b="f42"/>
              <a:pathLst>
                <a:path>
                  <a:moveTo>
                    <a:pt x="f39" y="f42"/>
                  </a:moveTo>
                  <a:lnTo>
                    <a:pt x="f53" y="f39"/>
                  </a:lnTo>
                  <a:lnTo>
                    <a:pt x="f43" y="f42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k-SK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  <p:sp>
        <p:nvSpPr>
          <p:cNvPr id="13" name="Nadpis 1"/>
          <p:cNvSpPr txBox="1">
            <a:spLocks noGrp="1"/>
          </p:cNvSpPr>
          <p:nvPr>
            <p:ph type="title"/>
          </p:nvPr>
        </p:nvSpPr>
        <p:spPr>
          <a:xfrm>
            <a:off x="6094850" y="1261332"/>
            <a:ext cx="4495354" cy="3002661"/>
          </a:xfrm>
        </p:spPr>
        <p:txBody>
          <a:bodyPr anchor="b"/>
          <a:lstStyle/>
          <a:p>
            <a:pPr lvl="0"/>
            <a:r>
              <a:rPr lang="en-US" sz="4100"/>
              <a:t>Čo </a:t>
            </a:r>
            <a:r>
              <a:rPr lang="sk-SK" sz="4100"/>
              <a:t> </a:t>
            </a:r>
            <a:r>
              <a:rPr lang="en-US" sz="4100"/>
              <a:t>znamenajú značky</a:t>
            </a:r>
            <a:r>
              <a:rPr lang="sk-SK" sz="4100"/>
              <a:t>, legendy </a:t>
            </a:r>
            <a:r>
              <a:rPr lang="en-US" sz="4100"/>
              <a:t>a </a:t>
            </a:r>
            <a:r>
              <a:rPr lang="sk-SK" sz="4100"/>
              <a:t>farby</a:t>
            </a:r>
            <a:r>
              <a:rPr lang="en-US" sz="4100"/>
              <a:t> na mape.</a:t>
            </a:r>
          </a:p>
        </p:txBody>
      </p:sp>
      <p:sp>
        <p:nvSpPr>
          <p:cNvPr id="14" name="Isosceles Triangle 150"/>
          <p:cNvSpPr>
            <a:spLocks noMove="1" noResize="1"/>
          </p:cNvSpPr>
          <p:nvPr/>
        </p:nvSpPr>
        <p:spPr>
          <a:xfrm rot="10799991">
            <a:off x="3117" y="12701"/>
            <a:ext cx="842592" cy="566615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+- 0 0 -9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8 f34 1"/>
              <a:gd name="f43" fmla="*/ f37 f34 1"/>
              <a:gd name="f44" fmla="*/ f40 1 2"/>
              <a:gd name="f45" fmla="*/ f41 1 2"/>
              <a:gd name="f46" fmla="*/ f41 f7 1"/>
              <a:gd name="f47" fmla="+- f6 f44 0"/>
              <a:gd name="f48" fmla="*/ f46 1 200000"/>
              <a:gd name="f49" fmla="*/ f46 1 100000"/>
              <a:gd name="f50" fmla="+- f48 f45 0"/>
              <a:gd name="f51" fmla="*/ f48 f34 1"/>
              <a:gd name="f52" fmla="*/ f47 f34 1"/>
              <a:gd name="f53" fmla="*/ f49 f34 1"/>
              <a:gd name="f54" fmla="*/ f50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3" y="f39"/>
              </a:cxn>
              <a:cxn ang="f31">
                <a:pos x="f51" y="f52"/>
              </a:cxn>
              <a:cxn ang="f32">
                <a:pos x="f39" y="f42"/>
              </a:cxn>
              <a:cxn ang="f32">
                <a:pos x="f53" y="f42"/>
              </a:cxn>
              <a:cxn ang="f32">
                <a:pos x="f43" y="f42"/>
              </a:cxn>
              <a:cxn ang="f33">
                <a:pos x="f54" y="f52"/>
              </a:cxn>
            </a:cxnLst>
            <a:rect l="f51" t="f52" r="f54" b="f42"/>
            <a:pathLst>
              <a:path>
                <a:moveTo>
                  <a:pt x="f39" y="f42"/>
                </a:moveTo>
                <a:lnTo>
                  <a:pt x="f53" y="f39"/>
                </a:lnTo>
                <a:lnTo>
                  <a:pt x="f43" y="f42"/>
                </a:lnTo>
                <a:close/>
              </a:path>
            </a:pathLst>
          </a:custGeom>
          <a:solidFill>
            <a:srgbClr val="90C226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5" name="Picture 2" descr="Zborovna.sk – portál pre učiteľov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04" y="1981203"/>
            <a:ext cx="4887358" cy="289558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Čo ma obsahovať mapa.</a:t>
            </a:r>
          </a:p>
        </p:txBody>
      </p:sp>
      <p:sp>
        <p:nvSpPr>
          <p:cNvPr id="3" name="Content Placeholder 7"/>
          <p:cNvSpPr txBox="1">
            <a:spLocks noGrp="1"/>
          </p:cNvSpPr>
          <p:nvPr>
            <p:ph idx="1"/>
          </p:nvPr>
        </p:nvSpPr>
        <p:spPr>
          <a:xfrm>
            <a:off x="7534774" y="1191673"/>
            <a:ext cx="2934711" cy="3880768"/>
          </a:xfrm>
        </p:spPr>
        <p:txBody>
          <a:bodyPr/>
          <a:lstStyle/>
          <a:p>
            <a:pPr lvl="0"/>
            <a:r>
              <a:rPr lang="sk-SK"/>
              <a:t>Smerovú ružicu</a:t>
            </a:r>
          </a:p>
          <a:p>
            <a:pPr lvl="0"/>
            <a:r>
              <a:rPr lang="sk-SK"/>
              <a:t>Mierku</a:t>
            </a:r>
          </a:p>
          <a:p>
            <a:pPr lvl="0"/>
            <a:r>
              <a:rPr lang="sk-SK"/>
              <a:t>Legendu</a:t>
            </a:r>
          </a:p>
          <a:p>
            <a:pPr lvl="0"/>
            <a:r>
              <a:rPr lang="sk-SK"/>
              <a:t>Farby</a:t>
            </a:r>
          </a:p>
          <a:p>
            <a:pPr lvl="0"/>
            <a:r>
              <a:rPr lang="sk-SK"/>
              <a:t>Značky</a:t>
            </a:r>
          </a:p>
        </p:txBody>
      </p:sp>
      <p:pic>
        <p:nvPicPr>
          <p:cNvPr id="4" name="Picture 8" descr="SÃºvisiaci obrÃ¡zok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3" t="7005" r="1962" b="31509"/>
          <a:stretch>
            <a:fillRect/>
          </a:stretch>
        </p:blipFill>
        <p:spPr>
          <a:xfrm>
            <a:off x="320030" y="2290434"/>
            <a:ext cx="6654043" cy="332756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3"/>
          <p:cNvSpPr txBox="1">
            <a:spLocks noGrp="1"/>
          </p:cNvSpPr>
          <p:nvPr>
            <p:ph type="title"/>
          </p:nvPr>
        </p:nvSpPr>
        <p:spPr>
          <a:xfrm>
            <a:off x="677332" y="514926"/>
            <a:ext cx="3854525" cy="1278468"/>
          </a:xfrm>
        </p:spPr>
        <p:txBody>
          <a:bodyPr/>
          <a:lstStyle/>
          <a:p>
            <a:pPr lvl="0"/>
            <a:r>
              <a:rPr lang="sk-SK" sz="4400"/>
              <a:t>Čo je mapa</a:t>
            </a:r>
          </a:p>
        </p:txBody>
      </p:sp>
      <p:sp>
        <p:nvSpPr>
          <p:cNvPr id="3" name="Zástupný objekt pre obsah 4"/>
          <p:cNvSpPr txBox="1">
            <a:spLocks noGrp="1"/>
          </p:cNvSpPr>
          <p:nvPr>
            <p:ph type="body" idx="2"/>
          </p:nvPr>
        </p:nvSpPr>
        <p:spPr>
          <a:xfrm>
            <a:off x="4760457" y="514926"/>
            <a:ext cx="4513542" cy="5526432"/>
          </a:xfrm>
        </p:spPr>
        <p:txBody>
          <a:bodyPr/>
          <a:lstStyle/>
          <a:p>
            <a:pPr marL="342900" lvl="0" indent="-342900">
              <a:buChar char=""/>
            </a:pPr>
            <a:r>
              <a:rPr lang="sk-SK" sz="1800" b="1">
                <a:solidFill>
                  <a:srgbClr val="90C226"/>
                </a:solidFill>
              </a:rPr>
              <a:t>Mapa – </a:t>
            </a:r>
            <a:r>
              <a:rPr lang="sk-SK" sz="1800">
                <a:solidFill>
                  <a:srgbClr val="000000"/>
                </a:solidFill>
              </a:rPr>
              <a:t>je zjednodušený a zmenšený obraz krajiny.</a:t>
            </a:r>
          </a:p>
          <a:p>
            <a:pPr marL="342900" lvl="0" indent="-342900">
              <a:buChar char=""/>
            </a:pPr>
            <a:r>
              <a:rPr lang="sk-SK" sz="1800" b="1">
                <a:solidFill>
                  <a:srgbClr val="90C226"/>
                </a:solidFill>
              </a:rPr>
              <a:t>Mierka mapy- </a:t>
            </a:r>
            <a:r>
              <a:rPr lang="sk-SK" sz="1800">
                <a:solidFill>
                  <a:srgbClr val="000000"/>
                </a:solidFill>
              </a:rPr>
              <a:t>vyjadruje koľkokrát je  zmenšený obraz krajiny na mape v porovnaní so skutočnosťou.</a:t>
            </a:r>
          </a:p>
          <a:p>
            <a:pPr marL="342900" lvl="0" indent="-342900">
              <a:buChar char=""/>
            </a:pPr>
            <a:endParaRPr lang="sk-SK" sz="1800" b="1">
              <a:solidFill>
                <a:srgbClr val="90C226"/>
              </a:solidFill>
            </a:endParaRPr>
          </a:p>
          <a:p>
            <a:pPr marL="342900" lvl="0" indent="-342900">
              <a:buChar char=""/>
            </a:pPr>
            <a:endParaRPr lang="sk-SK" sz="1800" b="1">
              <a:solidFill>
                <a:srgbClr val="90C226"/>
              </a:solidFill>
            </a:endParaRPr>
          </a:p>
        </p:txBody>
      </p:sp>
      <p:sp>
        <p:nvSpPr>
          <p:cNvPr id="4" name="Zástupný text 5"/>
          <p:cNvSpPr txBox="1">
            <a:spLocks noGrp="1"/>
          </p:cNvSpPr>
          <p:nvPr>
            <p:ph idx="1"/>
          </p:nvPr>
        </p:nvSpPr>
        <p:spPr>
          <a:xfrm>
            <a:off x="677332" y="1533521"/>
            <a:ext cx="3854525" cy="3827989"/>
          </a:xfrm>
        </p:spPr>
        <p:txBody>
          <a:bodyPr/>
          <a:lstStyle/>
          <a:p>
            <a:pPr marL="0" lvl="0" indent="0">
              <a:buNone/>
            </a:pPr>
            <a:endParaRPr lang="sk-SK" sz="1400"/>
          </a:p>
          <a:p>
            <a:pPr marL="0" lvl="0" indent="0">
              <a:buNone/>
            </a:pPr>
            <a:endParaRPr lang="sk-SK" sz="1400"/>
          </a:p>
          <a:p>
            <a:pPr marL="0" lvl="0" indent="0">
              <a:buNone/>
            </a:pPr>
            <a:r>
              <a:rPr lang="sk-SK" sz="1400"/>
              <a:t>Grafická a číselná  mierka mapy:</a:t>
            </a:r>
          </a:p>
          <a:p>
            <a:pPr marL="0" lvl="0" indent="0">
              <a:buNone/>
            </a:pPr>
            <a:endParaRPr lang="sk-SK" sz="1400"/>
          </a:p>
        </p:txBody>
      </p:sp>
      <p:pic>
        <p:nvPicPr>
          <p:cNvPr id="5" name="Obrázok 3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9" t="53817" r="44146" b="5535"/>
          <a:stretch>
            <a:fillRect/>
          </a:stretch>
        </p:blipFill>
        <p:spPr>
          <a:xfrm>
            <a:off x="4938619" y="2352678"/>
            <a:ext cx="4881661" cy="317647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4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309" r="2782"/>
          <a:stretch>
            <a:fillRect/>
          </a:stretch>
        </p:blipFill>
        <p:spPr>
          <a:xfrm>
            <a:off x="315632" y="2625077"/>
            <a:ext cx="4444825" cy="2904070"/>
          </a:xfrm>
          <a:prstGeom prst="rect">
            <a:avLst/>
          </a:prstGeo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Aké mapy poznáme.</a:t>
            </a:r>
          </a:p>
        </p:txBody>
      </p:sp>
      <p:sp>
        <p:nvSpPr>
          <p:cNvPr id="3" name="Content Placeholder 21"/>
          <p:cNvSpPr txBox="1">
            <a:spLocks noGrp="1"/>
          </p:cNvSpPr>
          <p:nvPr>
            <p:ph idx="1"/>
          </p:nvPr>
        </p:nvSpPr>
        <p:spPr>
          <a:xfrm>
            <a:off x="6336289" y="2160590"/>
            <a:ext cx="2934711" cy="3880768"/>
          </a:xfrm>
        </p:spPr>
        <p:txBody>
          <a:bodyPr/>
          <a:lstStyle/>
          <a:p>
            <a:pPr lvl="0"/>
            <a:r>
              <a:rPr lang="sk-SK" b="1">
                <a:solidFill>
                  <a:srgbClr val="90C226"/>
                </a:solidFill>
              </a:rPr>
              <a:t>Geografická mapa </a:t>
            </a:r>
          </a:p>
          <a:p>
            <a:pPr lvl="0"/>
            <a:r>
              <a:rPr lang="sk-SK">
                <a:solidFill>
                  <a:srgbClr val="000000"/>
                </a:solidFill>
              </a:rPr>
              <a:t>Znázorňuje svet, alebo jednotlivé časti sveta.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Zástupný objekt pre obsah 1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25" t="25047" r="3" b="4556"/>
          <a:stretch>
            <a:fillRect/>
          </a:stretch>
        </p:blipFill>
        <p:spPr>
          <a:xfrm>
            <a:off x="852257" y="3178207"/>
            <a:ext cx="5248509" cy="286348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638662" y="671745"/>
            <a:ext cx="8596667" cy="1320795"/>
          </a:xfrm>
        </p:spPr>
        <p:txBody>
          <a:bodyPr/>
          <a:lstStyle/>
          <a:p>
            <a:pPr lvl="0"/>
            <a:r>
              <a:rPr lang="sk-SK"/>
              <a:t>Turistická mapa.</a:t>
            </a:r>
          </a:p>
        </p:txBody>
      </p:sp>
      <p:sp>
        <p:nvSpPr>
          <p:cNvPr id="3" name="Content Placeholder 7"/>
          <p:cNvSpPr txBox="1">
            <a:spLocks noGrp="1"/>
          </p:cNvSpPr>
          <p:nvPr>
            <p:ph idx="1"/>
          </p:nvPr>
        </p:nvSpPr>
        <p:spPr>
          <a:xfrm>
            <a:off x="6336289" y="2160590"/>
            <a:ext cx="3917417" cy="3880768"/>
          </a:xfrm>
        </p:spPr>
        <p:txBody>
          <a:bodyPr/>
          <a:lstStyle/>
          <a:p>
            <a:pPr lvl="0"/>
            <a:r>
              <a:rPr lang="sk-SK" b="1">
                <a:solidFill>
                  <a:srgbClr val="90C226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Podrobnejšie zobrazuje malú časť krajiny.</a:t>
            </a:r>
          </a:p>
          <a:p>
            <a:pPr lvl="0"/>
            <a:r>
              <a:rPr lang="sk-SK">
                <a:solidFill>
                  <a:srgbClr val="000000"/>
                </a:solidFill>
              </a:rPr>
              <a:t>Má značky, ktoré označujú zaujímavé miesta.</a:t>
            </a:r>
            <a:endParaRPr lang="en-US">
              <a:solidFill>
                <a:srgbClr val="90C226"/>
              </a:solidFill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37" t="26660" r="10421" b="2289"/>
          <a:stretch>
            <a:fillRect/>
          </a:stretch>
        </p:blipFill>
        <p:spPr>
          <a:xfrm>
            <a:off x="677332" y="1695635"/>
            <a:ext cx="5658956" cy="434606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Cestná mapa (automapa)</a:t>
            </a:r>
          </a:p>
        </p:txBody>
      </p:sp>
      <p:sp>
        <p:nvSpPr>
          <p:cNvPr id="3" name="Content Placeholder 7"/>
          <p:cNvSpPr txBox="1">
            <a:spLocks noGrp="1"/>
          </p:cNvSpPr>
          <p:nvPr>
            <p:ph idx="1"/>
          </p:nvPr>
        </p:nvSpPr>
        <p:spPr>
          <a:xfrm>
            <a:off x="6336289" y="2160590"/>
            <a:ext cx="3150610" cy="3880768"/>
          </a:xfrm>
        </p:spPr>
        <p:txBody>
          <a:bodyPr/>
          <a:lstStyle/>
          <a:p>
            <a:pPr lvl="0"/>
            <a:r>
              <a:rPr lang="sk-SK"/>
              <a:t>Slúži na orientáciu na cestách. Rôzne druhy ciest majú odlišné farby</a:t>
            </a:r>
          </a:p>
          <a:p>
            <a:pPr lvl="0"/>
            <a:r>
              <a:rPr lang="sk-SK"/>
              <a:t>-cesty sú očíslované.</a:t>
            </a:r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44" t="28169" r="4519" b="4556"/>
          <a:stretch>
            <a:fillRect/>
          </a:stretch>
        </p:blipFill>
        <p:spPr>
          <a:xfrm>
            <a:off x="466728" y="1733546"/>
            <a:ext cx="5869561" cy="43081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k-SK"/>
              <a:t>Panoramatická mapa</a:t>
            </a:r>
          </a:p>
        </p:txBody>
      </p:sp>
      <p:sp>
        <p:nvSpPr>
          <p:cNvPr id="3" name="Content Placeholder 7"/>
          <p:cNvSpPr txBox="1">
            <a:spLocks noGrp="1"/>
          </p:cNvSpPr>
          <p:nvPr>
            <p:ph idx="1"/>
          </p:nvPr>
        </p:nvSpPr>
        <p:spPr>
          <a:xfrm>
            <a:off x="6336289" y="2160590"/>
            <a:ext cx="2934711" cy="3880768"/>
          </a:xfrm>
        </p:spPr>
        <p:txBody>
          <a:bodyPr/>
          <a:lstStyle/>
          <a:p>
            <a:pPr lvl="0"/>
            <a:r>
              <a:rPr lang="sk-SK"/>
              <a:t>Zobrazuje danú oblasť z vtáčej perspektívy.</a:t>
            </a:r>
            <a:endParaRPr lang="en-US"/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" t="15055" r="2" b="4557"/>
          <a:stretch>
            <a:fillRect/>
          </a:stretch>
        </p:blipFill>
        <p:spPr>
          <a:xfrm>
            <a:off x="563032" y="1930398"/>
            <a:ext cx="5866342" cy="411128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345</Words>
  <Application>Microsoft Office PowerPoint</Application>
  <PresentationFormat>Širokouhlá</PresentationFormat>
  <Paragraphs>70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Wingdings 3</vt:lpstr>
      <vt:lpstr>Fazeta</vt:lpstr>
      <vt:lpstr>Mapy a ich značky</vt:lpstr>
      <vt:lpstr>OBSAH </vt:lpstr>
      <vt:lpstr>Čo  znamenajú značky, legendy a farby na mape.</vt:lpstr>
      <vt:lpstr>Čo ma obsahovať mapa.</vt:lpstr>
      <vt:lpstr>Čo je mapa</vt:lpstr>
      <vt:lpstr>Aké mapy poznáme.</vt:lpstr>
      <vt:lpstr>Turistická mapa.</vt:lpstr>
      <vt:lpstr>Cestná mapa (automapa)</vt:lpstr>
      <vt:lpstr>Panoramatická mapa</vt:lpstr>
      <vt:lpstr>Farby na mape.</vt:lpstr>
      <vt:lpstr>Značky na mape.</vt:lpstr>
      <vt:lpstr>Turistické značky</vt:lpstr>
      <vt:lpstr>Prezentácia programu PowerPoint</vt:lpstr>
      <vt:lpstr>Zdroje mojej prezentácie </vt:lpstr>
      <vt:lpstr>Ďakujem za pozornosť. </vt:lpstr>
      <vt:lpstr>Koniec.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Mapy a ich značky</dc:title>
  <dc:creator>Asus</dc:creator>
  <cp:lastModifiedBy>IVAN</cp:lastModifiedBy>
  <cp:revision>7</cp:revision>
  <dcterms:created xsi:type="dcterms:W3CDTF">2020-03-27T10:50:16Z</dcterms:created>
  <dcterms:modified xsi:type="dcterms:W3CDTF">2020-03-30T18:21:23Z</dcterms:modified>
</cp:coreProperties>
</file>